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handoutMasterIdLst>
    <p:handoutMasterId r:id="rId6"/>
  </p:handoutMasterIdLst>
  <p:sldIdLst>
    <p:sldId id="259" r:id="rId2"/>
    <p:sldId id="260" r:id="rId3"/>
    <p:sldId id="261" r:id="rId4"/>
  </p:sldIdLst>
  <p:sldSz cx="9144000" cy="6858000" type="screen4x3"/>
  <p:notesSz cx="6797675" cy="99266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F8C8F1"/>
    <a:srgbClr val="FF33CC"/>
    <a:srgbClr val="BD5BA8"/>
    <a:srgbClr val="F6FC10"/>
    <a:srgbClr val="FFFF73"/>
    <a:srgbClr val="A8F4FE"/>
    <a:srgbClr val="F325C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 autoAdjust="0"/>
    <p:restoredTop sz="99239" autoAdjust="0"/>
  </p:normalViewPr>
  <p:slideViewPr>
    <p:cSldViewPr>
      <p:cViewPr>
        <p:scale>
          <a:sx n="150" d="100"/>
          <a:sy n="150" d="100"/>
        </p:scale>
        <p:origin x="-7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1D09F32-8E27-46B2-BD62-B7F2B76ADE79}" type="datetimeFigureOut">
              <a:rPr lang="ko-KR" altLang="en-US"/>
              <a:pPr>
                <a:defRPr/>
              </a:pPr>
              <a:t>2013-02-04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14BCA66-C8C2-41E3-884D-603E5BE88D8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fld id="{24605D46-232F-46D7-BEEE-66A456D3E207}" type="datetimeFigureOut">
              <a:rPr lang="ko-KR" altLang="en-US"/>
              <a:pPr>
                <a:defRPr/>
              </a:pPr>
              <a:t>2013-02-04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56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fld id="{68204EB6-A2C5-48B1-94CC-B997EFEB8F7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717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DA8E5E-505F-4422-85DE-9674BCA2377C}" type="slidenum">
              <a:rPr lang="ko-KR" altLang="en-US" smtClean="0">
                <a:latin typeface="굴림" pitchFamily="50" charset="-127"/>
                <a:ea typeface="굴림" pitchFamily="50" charset="-127"/>
              </a:rPr>
              <a:pPr/>
              <a:t>2</a:t>
            </a:fld>
            <a:endParaRPr lang="ko-KR" altLang="en-US" smtClean="0"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1C64E-A934-428A-AD68-4FFF61F6A039}" type="datetimeFigureOut">
              <a:rPr lang="ko-KR" altLang="en-US"/>
              <a:pPr>
                <a:defRPr/>
              </a:pPr>
              <a:t>2013-02-04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33BED-CEA7-467B-93E1-BB57E5125B9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B05-3F95-4025-B280-5B4BEFFD1A24}" type="datetimeFigureOut">
              <a:rPr lang="ko-KR" altLang="en-US"/>
              <a:pPr>
                <a:defRPr/>
              </a:pPr>
              <a:t>2013-02-04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BFBCC-1470-44A9-BD80-96C9FD02154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7D2D3-C0A0-4E5A-8852-C352E4F1A2F8}" type="datetimeFigureOut">
              <a:rPr lang="ko-KR" altLang="en-US"/>
              <a:pPr>
                <a:defRPr/>
              </a:pPr>
              <a:t>2013-02-04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23F4D-BDE6-4FDE-BB4F-3E9956FA6F7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38469-27D5-4C73-B2EF-BD18CDDDB495}" type="datetimeFigureOut">
              <a:rPr lang="ko-KR" altLang="en-US"/>
              <a:pPr>
                <a:defRPr/>
              </a:pPr>
              <a:t>2013-02-04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E2431-6C13-4AE1-8759-9950392BBBE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724AE-6E6D-4604-BAD0-B6A038963954}" type="datetimeFigureOut">
              <a:rPr lang="ko-KR" altLang="en-US"/>
              <a:pPr>
                <a:defRPr/>
              </a:pPr>
              <a:t>2013-02-04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B9040-08BC-4FAD-ABF8-2D659F198B6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9BC9F-ECE4-4A6A-8FB9-2CFEE0D0C600}" type="datetimeFigureOut">
              <a:rPr lang="ko-KR" altLang="en-US"/>
              <a:pPr>
                <a:defRPr/>
              </a:pPr>
              <a:t>2013-02-04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5133F-45D7-469E-ACD1-903C9448CAB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71A75-7235-4F89-9243-1E2A1BA97B24}" type="datetimeFigureOut">
              <a:rPr lang="ko-KR" altLang="en-US"/>
              <a:pPr>
                <a:defRPr/>
              </a:pPr>
              <a:t>2013-02-04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84CF0-BA7C-43DE-B271-06F65CF1BC3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596B4-2BF2-4EA8-808E-180929F602AF}" type="datetimeFigureOut">
              <a:rPr lang="ko-KR" altLang="en-US"/>
              <a:pPr>
                <a:defRPr/>
              </a:pPr>
              <a:t>2013-02-04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D2604-68CF-446D-9234-24DE7987BB8C}" type="datetimeFigureOut">
              <a:rPr lang="ko-KR" altLang="en-US"/>
              <a:pPr>
                <a:defRPr/>
              </a:pPr>
              <a:t>2013-02-04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DADF3-A909-4C77-B822-994A28A2E68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529A7-D0D9-43AB-8EA3-F15B3E4641A1}" type="datetimeFigureOut">
              <a:rPr lang="ko-KR" altLang="en-US"/>
              <a:pPr>
                <a:defRPr/>
              </a:pPr>
              <a:t>2013-02-04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8F6C5-E24C-44AF-AD61-7104858D446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4C66D-C9F4-453A-A7C2-5533F9844AC2}" type="datetimeFigureOut">
              <a:rPr lang="ko-KR" altLang="en-US"/>
              <a:pPr>
                <a:defRPr/>
              </a:pPr>
              <a:t>2013-02-04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D7E55-37FA-4A33-8417-9D1979182ED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FF5A793-6F79-490E-A82F-000186272A0E}" type="datetimeFigureOut">
              <a:rPr lang="ko-KR" altLang="en-US"/>
              <a:pPr>
                <a:defRPr/>
              </a:pPr>
              <a:t>2013-02-04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BA525-5FA7-4232-A944-8BF229B7C96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1029" name="Picture 6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643813" y="6357938"/>
            <a:ext cx="1071562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45" r:id="rId1"/>
    <p:sldLayoutId id="2147484946" r:id="rId2"/>
    <p:sldLayoutId id="2147484947" r:id="rId3"/>
    <p:sldLayoutId id="2147484948" r:id="rId4"/>
    <p:sldLayoutId id="2147484949" r:id="rId5"/>
    <p:sldLayoutId id="2147484955" r:id="rId6"/>
    <p:sldLayoutId id="2147484950" r:id="rId7"/>
    <p:sldLayoutId id="2147484951" r:id="rId8"/>
    <p:sldLayoutId id="2147484952" r:id="rId9"/>
    <p:sldLayoutId id="2147484953" r:id="rId10"/>
    <p:sldLayoutId id="2147484954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png"/><Relationship Id="rId39" Type="http://schemas.openxmlformats.org/officeDocument/2006/relationships/image" Target="../media/image39.jpeg"/><Relationship Id="rId3" Type="http://schemas.openxmlformats.org/officeDocument/2006/relationships/image" Target="../media/image3.png"/><Relationship Id="rId21" Type="http://schemas.openxmlformats.org/officeDocument/2006/relationships/image" Target="../media/image21.jpeg"/><Relationship Id="rId34" Type="http://schemas.openxmlformats.org/officeDocument/2006/relationships/image" Target="../media/image34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jpeg"/><Relationship Id="rId38" Type="http://schemas.openxmlformats.org/officeDocument/2006/relationships/image" Target="../media/image38.jpe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32" Type="http://schemas.openxmlformats.org/officeDocument/2006/relationships/image" Target="../media/image32.png"/><Relationship Id="rId37" Type="http://schemas.openxmlformats.org/officeDocument/2006/relationships/image" Target="../media/image37.jpeg"/><Relationship Id="rId40" Type="http://schemas.openxmlformats.org/officeDocument/2006/relationships/image" Target="../media/image40.png"/><Relationship Id="rId5" Type="http://schemas.openxmlformats.org/officeDocument/2006/relationships/image" Target="../media/image5.png"/><Relationship Id="rId15" Type="http://schemas.openxmlformats.org/officeDocument/2006/relationships/image" Target="../media/image15.jpeg"/><Relationship Id="rId23" Type="http://schemas.openxmlformats.org/officeDocument/2006/relationships/image" Target="../media/image23.png"/><Relationship Id="rId28" Type="http://schemas.openxmlformats.org/officeDocument/2006/relationships/image" Target="../media/image28.jpeg"/><Relationship Id="rId36" Type="http://schemas.openxmlformats.org/officeDocument/2006/relationships/image" Target="../media/image36.jpeg"/><Relationship Id="rId10" Type="http://schemas.openxmlformats.org/officeDocument/2006/relationships/image" Target="../media/image10.jpe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png"/><Relationship Id="rId35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jpeg"/><Relationship Id="rId18" Type="http://schemas.openxmlformats.org/officeDocument/2006/relationships/image" Target="../media/image56.png"/><Relationship Id="rId26" Type="http://schemas.openxmlformats.org/officeDocument/2006/relationships/image" Target="../media/image64.jpeg"/><Relationship Id="rId39" Type="http://schemas.openxmlformats.org/officeDocument/2006/relationships/image" Target="../media/image76.png"/><Relationship Id="rId3" Type="http://schemas.openxmlformats.org/officeDocument/2006/relationships/image" Target="../media/image41.png"/><Relationship Id="rId21" Type="http://schemas.openxmlformats.org/officeDocument/2006/relationships/image" Target="../media/image59.jpeg"/><Relationship Id="rId34" Type="http://schemas.openxmlformats.org/officeDocument/2006/relationships/image" Target="../media/image72.jpeg"/><Relationship Id="rId7" Type="http://schemas.openxmlformats.org/officeDocument/2006/relationships/image" Target="../media/image45.png"/><Relationship Id="rId12" Type="http://schemas.openxmlformats.org/officeDocument/2006/relationships/image" Target="../media/image50.jpeg"/><Relationship Id="rId17" Type="http://schemas.openxmlformats.org/officeDocument/2006/relationships/image" Target="../media/image55.png"/><Relationship Id="rId25" Type="http://schemas.openxmlformats.org/officeDocument/2006/relationships/image" Target="../media/image63.jpeg"/><Relationship Id="rId33" Type="http://schemas.openxmlformats.org/officeDocument/2006/relationships/image" Target="../media/image71.jpeg"/><Relationship Id="rId38" Type="http://schemas.openxmlformats.org/officeDocument/2006/relationships/image" Target="../media/image75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54.jpeg"/><Relationship Id="rId20" Type="http://schemas.openxmlformats.org/officeDocument/2006/relationships/image" Target="../media/image58.jpeg"/><Relationship Id="rId29" Type="http://schemas.openxmlformats.org/officeDocument/2006/relationships/image" Target="../media/image6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24" Type="http://schemas.openxmlformats.org/officeDocument/2006/relationships/image" Target="../media/image62.jpeg"/><Relationship Id="rId32" Type="http://schemas.openxmlformats.org/officeDocument/2006/relationships/image" Target="../media/image70.png"/><Relationship Id="rId37" Type="http://schemas.openxmlformats.org/officeDocument/2006/relationships/image" Target="../media/image9.png"/><Relationship Id="rId5" Type="http://schemas.openxmlformats.org/officeDocument/2006/relationships/image" Target="../media/image43.jpeg"/><Relationship Id="rId15" Type="http://schemas.openxmlformats.org/officeDocument/2006/relationships/image" Target="../media/image53.png"/><Relationship Id="rId23" Type="http://schemas.openxmlformats.org/officeDocument/2006/relationships/image" Target="../media/image61.jpeg"/><Relationship Id="rId28" Type="http://schemas.openxmlformats.org/officeDocument/2006/relationships/image" Target="../media/image66.png"/><Relationship Id="rId36" Type="http://schemas.openxmlformats.org/officeDocument/2006/relationships/image" Target="../media/image74.jpeg"/><Relationship Id="rId10" Type="http://schemas.openxmlformats.org/officeDocument/2006/relationships/image" Target="../media/image48.png"/><Relationship Id="rId19" Type="http://schemas.openxmlformats.org/officeDocument/2006/relationships/image" Target="../media/image57.jpeg"/><Relationship Id="rId31" Type="http://schemas.openxmlformats.org/officeDocument/2006/relationships/image" Target="../media/image69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Relationship Id="rId14" Type="http://schemas.openxmlformats.org/officeDocument/2006/relationships/image" Target="../media/image52.png"/><Relationship Id="rId22" Type="http://schemas.openxmlformats.org/officeDocument/2006/relationships/image" Target="../media/image60.jpeg"/><Relationship Id="rId27" Type="http://schemas.openxmlformats.org/officeDocument/2006/relationships/image" Target="../media/image65.jpeg"/><Relationship Id="rId30" Type="http://schemas.openxmlformats.org/officeDocument/2006/relationships/image" Target="../media/image68.jpeg"/><Relationship Id="rId35" Type="http://schemas.openxmlformats.org/officeDocument/2006/relationships/image" Target="../media/image7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13" Type="http://schemas.openxmlformats.org/officeDocument/2006/relationships/image" Target="../media/image88.png"/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12" Type="http://schemas.openxmlformats.org/officeDocument/2006/relationships/image" Target="../media/image87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1.jpeg"/><Relationship Id="rId11" Type="http://schemas.openxmlformats.org/officeDocument/2006/relationships/image" Target="../media/image86.jpeg"/><Relationship Id="rId5" Type="http://schemas.openxmlformats.org/officeDocument/2006/relationships/image" Target="../media/image80.jpeg"/><Relationship Id="rId10" Type="http://schemas.openxmlformats.org/officeDocument/2006/relationships/image" Target="../media/image85.jpeg"/><Relationship Id="rId4" Type="http://schemas.openxmlformats.org/officeDocument/2006/relationships/image" Target="../media/image79.jpeg"/><Relationship Id="rId9" Type="http://schemas.openxmlformats.org/officeDocument/2006/relationships/image" Target="../media/image8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8" name="직선 연결선 257"/>
          <p:cNvCxnSpPr/>
          <p:nvPr/>
        </p:nvCxnSpPr>
        <p:spPr>
          <a:xfrm rot="10800000">
            <a:off x="7916862" y="3937730"/>
            <a:ext cx="90488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직선 연결선 264"/>
          <p:cNvCxnSpPr/>
          <p:nvPr/>
        </p:nvCxnSpPr>
        <p:spPr>
          <a:xfrm rot="10800000">
            <a:off x="7916862" y="4937855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직선 연결선 275"/>
          <p:cNvCxnSpPr/>
          <p:nvPr/>
        </p:nvCxnSpPr>
        <p:spPr>
          <a:xfrm rot="10800000">
            <a:off x="7927975" y="5939567"/>
            <a:ext cx="84137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직선 연결선 301"/>
          <p:cNvCxnSpPr/>
          <p:nvPr/>
        </p:nvCxnSpPr>
        <p:spPr>
          <a:xfrm>
            <a:off x="5148227" y="2408238"/>
            <a:ext cx="14323" cy="2379662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직선 연결선 276"/>
          <p:cNvCxnSpPr/>
          <p:nvPr/>
        </p:nvCxnSpPr>
        <p:spPr>
          <a:xfrm rot="10800000">
            <a:off x="5159339" y="4276725"/>
            <a:ext cx="92075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직선 연결선 221"/>
          <p:cNvCxnSpPr/>
          <p:nvPr/>
        </p:nvCxnSpPr>
        <p:spPr>
          <a:xfrm rot="10800000">
            <a:off x="1268413" y="4254500"/>
            <a:ext cx="92075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3" name="Picture 2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81950" y="5674455"/>
            <a:ext cx="3587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" name="Picture 2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5445" y="4724043"/>
            <a:ext cx="3778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" name="Picture 26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7032" y="4236681"/>
            <a:ext cx="3841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" name="Picture 2" descr="C:\DOCUME~1\user1\LOCALS~1\Temp\UNI00000ddc005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2270" y="2769831"/>
            <a:ext cx="401637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9" name="Picture 12" descr="C:\DOCUME~1\user1\LOCALS~1\Temp\Hnc\BinData\EMB00000ddc017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95259" y="705396"/>
            <a:ext cx="471656" cy="458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4" name="Picture 2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97212" y="1541552"/>
            <a:ext cx="558800" cy="51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" name="Picture 24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93062" y="3742968"/>
            <a:ext cx="41275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5" name="Picture 224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69404" y="1541467"/>
            <a:ext cx="470147" cy="53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17" name="Picture 2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4775" y="1544638"/>
            <a:ext cx="558800" cy="51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06" name="직선 연결선 305"/>
          <p:cNvCxnSpPr/>
          <p:nvPr/>
        </p:nvCxnSpPr>
        <p:spPr>
          <a:xfrm rot="10800000">
            <a:off x="6366990" y="3755380"/>
            <a:ext cx="92075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5" name="Picture 238" descr="C:\DOCUME~1\Owner\LOCALS~1\Temp\Hnc\BinData\EMB000009f0060f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20694" y="4074145"/>
            <a:ext cx="360362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" name="Picture 20" descr="C:\DOCUME~1\user1\LOCALS~1\Temp\Hnc\BinData\EMB00000ddc017b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30272" y="3572629"/>
            <a:ext cx="355828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9" name="Picture 44" descr="C:\DOCUME~1\user1\LOCALS~1\Temp\UNI00000ddc0120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15032" y="3076644"/>
            <a:ext cx="383768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7" name="Picture 14" descr="C:\DOCUME~1\user1\LOCALS~1\Temp\Hnc\BinData\EMB00002e980c12.jpg"/>
          <p:cNvPicPr>
            <a:picLocks noChangeAspect="1" noChangeArrowheads="1"/>
          </p:cNvPicPr>
          <p:nvPr/>
        </p:nvPicPr>
        <p:blipFill>
          <a:blip r:embed="rId13" cstate="print"/>
          <a:stretch>
            <a:fillRect/>
          </a:stretch>
        </p:blipFill>
        <p:spPr bwMode="auto">
          <a:xfrm>
            <a:off x="2708660" y="2558872"/>
            <a:ext cx="397780" cy="43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" name="Picture 12" descr="C:\DOCUME~1\user1\LOCALS~1\Temp\Hnc\BinData\EMB00002e980c0c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379538" y="2544763"/>
            <a:ext cx="384175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" name="Picture 18" descr="C:\DOCUME~1\user1\LOCALS~1\Temp\Hnc\BinData\EMB00000ddc0175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382613" y="3043173"/>
            <a:ext cx="3778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" name="Picture 3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381125" y="3564508"/>
            <a:ext cx="382588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" name="Picture 22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385471" y="4059857"/>
            <a:ext cx="378217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384598" y="4558332"/>
            <a:ext cx="37274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" name="Picture 265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465416" y="2558554"/>
            <a:ext cx="3714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1" name="Picture 16" descr="C:\DOCUME~1\user1\LOCALS~1\Temp\UNI00000ddc009e.gif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267553" y="2546350"/>
            <a:ext cx="376238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2" name="Picture 266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261203" y="3057848"/>
            <a:ext cx="3683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6" name="Picture 223" descr="D:\김여정\조직도\사진파일\김진원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468021" y="4064000"/>
            <a:ext cx="334962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9" name="Picture 8" descr="C:\DOCUME~1\user1\LOCALS~1\Temp\UNI00000ddc01a0.gif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460083" y="3560763"/>
            <a:ext cx="366167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2" name="직선 연결선 141"/>
          <p:cNvCxnSpPr/>
          <p:nvPr/>
        </p:nvCxnSpPr>
        <p:spPr>
          <a:xfrm rot="10800000">
            <a:off x="2613025" y="4772025"/>
            <a:ext cx="92075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1" name="Picture 14" descr="C:\DOCUME~1\user1\LOCALS~1\Temp\Hnc\BinData\EMB00000ddc0046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2717800" y="5076205"/>
            <a:ext cx="379413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2" name="Picture 10" descr="C:\DOCUME~1\user1\LOCALS~1\Temp\UNI00000ddc008e.gif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2720975" y="4569872"/>
            <a:ext cx="398463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" name="Picture 18" descr="C:\DOCUME~1\user1\LOCALS~1\Temp\UNI00002e980c88.gif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93675" y="4069382"/>
            <a:ext cx="393700" cy="42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1" name="Picture 18" descr="C:\DOCUME~1\user1\LOCALS~1\Temp\UNI00002e980c88.gif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192088" y="3557141"/>
            <a:ext cx="3603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8" name="Picture 231" descr="D:\김여정\조직도\사진파일\조민호.jpg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94945" y="3054920"/>
            <a:ext cx="358775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" name="Picture 241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195263" y="2543175"/>
            <a:ext cx="357187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6" name="Picture 22" descr="C:\DOCUME~1\user1\LOCALS~1\Temp\UNI00002e980c98.gif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3925118" y="2560072"/>
            <a:ext cx="3841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8" name="Picture 16" descr="C:\DOCUME~1\user1\LOCALS~1\Temp\UNI00002e980c80.gif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927277" y="3076763"/>
            <a:ext cx="3889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8" name="모서리가 둥근 직사각형 227"/>
          <p:cNvSpPr/>
          <p:nvPr/>
        </p:nvSpPr>
        <p:spPr bwMode="auto">
          <a:xfrm>
            <a:off x="4873114" y="411773"/>
            <a:ext cx="2425725" cy="27047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 w="165100" prst="coolSlant"/>
            <a:bevelB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cxnSp>
        <p:nvCxnSpPr>
          <p:cNvPr id="120" name="직선 연결선 119"/>
          <p:cNvCxnSpPr/>
          <p:nvPr/>
        </p:nvCxnSpPr>
        <p:spPr>
          <a:xfrm rot="10800000">
            <a:off x="87313" y="4298950"/>
            <a:ext cx="92075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직선 연결선 117"/>
          <p:cNvCxnSpPr/>
          <p:nvPr/>
        </p:nvCxnSpPr>
        <p:spPr>
          <a:xfrm rot="10800000">
            <a:off x="93663" y="3776663"/>
            <a:ext cx="90487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직선 연결선 272"/>
          <p:cNvCxnSpPr/>
          <p:nvPr/>
        </p:nvCxnSpPr>
        <p:spPr>
          <a:xfrm rot="10800000">
            <a:off x="7927975" y="5442680"/>
            <a:ext cx="84137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직사각형 191"/>
          <p:cNvSpPr/>
          <p:nvPr/>
        </p:nvSpPr>
        <p:spPr>
          <a:xfrm>
            <a:off x="3535363" y="601663"/>
            <a:ext cx="1079500" cy="504825"/>
          </a:xfrm>
          <a:prstGeom prst="rect">
            <a:avLst/>
          </a:prstGeom>
          <a:solidFill>
            <a:srgbClr val="A8F4FE">
              <a:alpha val="30588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cxnSp>
        <p:nvCxnSpPr>
          <p:cNvPr id="114" name="직선 연결선 113"/>
          <p:cNvCxnSpPr/>
          <p:nvPr/>
        </p:nvCxnSpPr>
        <p:spPr>
          <a:xfrm rot="10800000" flipV="1">
            <a:off x="87313" y="2757488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직선 연결선 241"/>
          <p:cNvCxnSpPr/>
          <p:nvPr/>
        </p:nvCxnSpPr>
        <p:spPr>
          <a:xfrm rot="10800000">
            <a:off x="88900" y="3278188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직선 연결선 138"/>
          <p:cNvCxnSpPr/>
          <p:nvPr/>
        </p:nvCxnSpPr>
        <p:spPr>
          <a:xfrm rot="10800000">
            <a:off x="2611438" y="3271838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직선 연결선 136"/>
          <p:cNvCxnSpPr/>
          <p:nvPr/>
        </p:nvCxnSpPr>
        <p:spPr>
          <a:xfrm rot="10800000" flipV="1">
            <a:off x="2608263" y="2770188"/>
            <a:ext cx="92075" cy="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직선 연결선 139"/>
          <p:cNvCxnSpPr/>
          <p:nvPr/>
        </p:nvCxnSpPr>
        <p:spPr>
          <a:xfrm rot="10800000">
            <a:off x="2619375" y="3759200"/>
            <a:ext cx="90488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92" name="Picture 227" descr="C:\Documents and Settings\Owner\바탕 화면\namephoto.jpg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608138" y="604838"/>
            <a:ext cx="3841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8" name="그림 236" descr="원장님_.jpg"/>
          <p:cNvPicPr>
            <a:picLocks noChangeAspect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38100" y="595313"/>
            <a:ext cx="474663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4" name="직선 연결선 123"/>
          <p:cNvCxnSpPr/>
          <p:nvPr/>
        </p:nvCxnSpPr>
        <p:spPr>
          <a:xfrm rot="10800000" flipV="1">
            <a:off x="1268413" y="2755900"/>
            <a:ext cx="92075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직선 연결선 124"/>
          <p:cNvCxnSpPr/>
          <p:nvPr/>
        </p:nvCxnSpPr>
        <p:spPr>
          <a:xfrm rot="10800000">
            <a:off x="1268413" y="3257550"/>
            <a:ext cx="92075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직선 연결선 126"/>
          <p:cNvCxnSpPr/>
          <p:nvPr/>
        </p:nvCxnSpPr>
        <p:spPr>
          <a:xfrm rot="10800000">
            <a:off x="1268413" y="3789363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직사각형 18"/>
          <p:cNvSpPr/>
          <p:nvPr/>
        </p:nvSpPr>
        <p:spPr>
          <a:xfrm>
            <a:off x="57150" y="1468438"/>
            <a:ext cx="2357438" cy="60642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88" name="직사각형 287"/>
          <p:cNvSpPr/>
          <p:nvPr/>
        </p:nvSpPr>
        <p:spPr>
          <a:xfrm>
            <a:off x="558800" y="1462088"/>
            <a:ext cx="1841500" cy="617537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solidFill>
              <a:schemeClr val="accent1">
                <a:shade val="50000"/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89" name="모서리가 둥근 직사각형 288"/>
          <p:cNvSpPr/>
          <p:nvPr/>
        </p:nvSpPr>
        <p:spPr bwMode="auto">
          <a:xfrm>
            <a:off x="28835" y="1268761"/>
            <a:ext cx="2415600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 w="165100" prst="coolSlant"/>
            <a:bevelB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93" name="직사각형 192"/>
          <p:cNvSpPr/>
          <p:nvPr/>
        </p:nvSpPr>
        <p:spPr>
          <a:xfrm>
            <a:off x="1993900" y="601663"/>
            <a:ext cx="1079500" cy="504825"/>
          </a:xfrm>
          <a:prstGeom prst="rect">
            <a:avLst/>
          </a:prstGeom>
          <a:solidFill>
            <a:srgbClr val="A8F4FE">
              <a:alpha val="30588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94" name="직사각형 193"/>
          <p:cNvSpPr/>
          <p:nvPr/>
        </p:nvSpPr>
        <p:spPr>
          <a:xfrm>
            <a:off x="493713" y="604838"/>
            <a:ext cx="1112837" cy="501650"/>
          </a:xfrm>
          <a:prstGeom prst="rect">
            <a:avLst/>
          </a:prstGeom>
          <a:solidFill>
            <a:srgbClr val="A8F4FE">
              <a:alpha val="30588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36088" y="120906"/>
            <a:ext cx="4579347" cy="379136"/>
          </a:xfrm>
          <a:prstGeom prst="roundRect">
            <a:avLst/>
          </a:prstGeom>
          <a:gradFill flip="none" rotWithShape="1">
            <a:gsLst>
              <a:gs pos="38000">
                <a:schemeClr val="accent3">
                  <a:lumMod val="20000"/>
                  <a:lumOff val="8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  <a:tileRect r="-100000" b="-100000"/>
          </a:gradFill>
          <a:ln>
            <a:solidFill>
              <a:schemeClr val="accent3">
                <a:lumMod val="75000"/>
              </a:schemeClr>
            </a:solidFill>
          </a:ln>
          <a:effectLst>
            <a:innerShdw blurRad="101600">
              <a:prstClr val="black">
                <a:alpha val="81000"/>
              </a:prstClr>
            </a:innerShdw>
          </a:effectLst>
          <a:scene3d>
            <a:camera prst="orthographicFront"/>
            <a:lightRig rig="contrasting" dir="t"/>
          </a:scene3d>
          <a:sp3d>
            <a:bevelT prst="relaxedInset"/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b="1" dirty="0" smtClean="0">
                <a:solidFill>
                  <a:schemeClr val="tx2">
                    <a:lumMod val="75000"/>
                  </a:schemeClr>
                </a:solidFill>
              </a:rPr>
              <a:t>총원 </a:t>
            </a:r>
            <a:r>
              <a:rPr kumimoji="0" lang="en-US" altLang="ko-KR" sz="1000" b="1" dirty="0" smtClean="0">
                <a:solidFill>
                  <a:schemeClr val="tx2">
                    <a:lumMod val="75000"/>
                  </a:schemeClr>
                </a:solidFill>
              </a:rPr>
              <a:t>: 72</a:t>
            </a:r>
            <a:r>
              <a:rPr kumimoji="0" lang="ko-KR" altLang="en-US" sz="1000" b="1" dirty="0" smtClean="0">
                <a:solidFill>
                  <a:schemeClr val="tx2">
                    <a:lumMod val="75000"/>
                  </a:schemeClr>
                </a:solidFill>
              </a:rPr>
              <a:t>명</a:t>
            </a:r>
            <a:endParaRPr kumimoji="0" lang="en-US" altLang="ko-KR" sz="1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b="1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kumimoji="0" lang="ko-KR" altLang="en-US" sz="1000" b="1" dirty="0" smtClean="0">
                <a:solidFill>
                  <a:schemeClr val="tx2">
                    <a:lumMod val="75000"/>
                  </a:schemeClr>
                </a:solidFill>
              </a:rPr>
              <a:t>원장 </a:t>
            </a:r>
            <a:r>
              <a:rPr kumimoji="0" lang="en-US" altLang="ko-KR" sz="1000" b="1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kumimoji="0" lang="ko-KR" altLang="en-US" sz="1000" b="1" dirty="0" smtClean="0">
                <a:solidFill>
                  <a:schemeClr val="tx2">
                    <a:lumMod val="75000"/>
                  </a:schemeClr>
                </a:solidFill>
              </a:rPr>
              <a:t>명</a:t>
            </a:r>
            <a:r>
              <a:rPr kumimoji="0" lang="en-US" altLang="ko-KR" sz="10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kumimoji="0" lang="ko-KR" altLang="en-US" sz="1000" b="1" dirty="0" smtClean="0">
                <a:solidFill>
                  <a:schemeClr val="tx2">
                    <a:lumMod val="75000"/>
                  </a:schemeClr>
                </a:solidFill>
              </a:rPr>
              <a:t>부서장 </a:t>
            </a:r>
            <a:r>
              <a:rPr kumimoji="0" lang="en-US" altLang="ko-KR" sz="1000" b="1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kumimoji="0" lang="ko-KR" altLang="en-US" sz="1000" b="1" dirty="0" smtClean="0">
                <a:solidFill>
                  <a:schemeClr val="tx2">
                    <a:lumMod val="75000"/>
                  </a:schemeClr>
                </a:solidFill>
              </a:rPr>
              <a:t>명</a:t>
            </a:r>
            <a:r>
              <a:rPr kumimoji="0" lang="en-US" altLang="ko-KR" sz="10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kumimoji="0" lang="ko-KR" altLang="en-US" sz="1000" b="1" dirty="0" smtClean="0">
                <a:solidFill>
                  <a:schemeClr val="tx2">
                    <a:lumMod val="75000"/>
                  </a:schemeClr>
                </a:solidFill>
              </a:rPr>
              <a:t>직원  </a:t>
            </a:r>
            <a:r>
              <a:rPr kumimoji="0" lang="en-US" altLang="ko-KR" sz="1000" b="1" dirty="0" smtClean="0">
                <a:solidFill>
                  <a:schemeClr val="tx2">
                    <a:lumMod val="75000"/>
                  </a:schemeClr>
                </a:solidFill>
              </a:rPr>
              <a:t>54</a:t>
            </a:r>
            <a:r>
              <a:rPr kumimoji="0" lang="ko-KR" altLang="en-US" sz="1000" b="1" dirty="0" smtClean="0">
                <a:solidFill>
                  <a:schemeClr val="tx2">
                    <a:lumMod val="75000"/>
                  </a:schemeClr>
                </a:solidFill>
              </a:rPr>
              <a:t>명</a:t>
            </a:r>
            <a:r>
              <a:rPr kumimoji="0" lang="en-US" altLang="ko-KR" sz="10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kumimoji="0" lang="ko-KR" altLang="en-US" sz="1000" b="1" dirty="0" smtClean="0">
                <a:solidFill>
                  <a:schemeClr val="tx2">
                    <a:lumMod val="75000"/>
                  </a:schemeClr>
                </a:solidFill>
              </a:rPr>
              <a:t>위촉연구원 </a:t>
            </a:r>
            <a:r>
              <a:rPr kumimoji="0" lang="en-US" altLang="ko-KR" sz="1000" b="1" dirty="0" smtClean="0">
                <a:solidFill>
                  <a:schemeClr val="tx2">
                    <a:lumMod val="75000"/>
                  </a:schemeClr>
                </a:solidFill>
              </a:rPr>
              <a:t>15</a:t>
            </a:r>
            <a:r>
              <a:rPr kumimoji="0" lang="ko-KR" altLang="en-US" sz="1000" b="1" dirty="0" smtClean="0">
                <a:solidFill>
                  <a:schemeClr val="tx2">
                    <a:lumMod val="75000"/>
                  </a:schemeClr>
                </a:solidFill>
              </a:rPr>
              <a:t>명</a:t>
            </a:r>
            <a:r>
              <a:rPr kumimoji="0" lang="en-US" altLang="ko-KR" sz="1000" b="1" dirty="0" smtClean="0">
                <a:solidFill>
                  <a:schemeClr val="tx2">
                    <a:lumMod val="75000"/>
                  </a:schemeClr>
                </a:solidFill>
              </a:rPr>
              <a:t>. (</a:t>
            </a:r>
            <a:r>
              <a:rPr kumimoji="0" lang="ko-KR" altLang="en-US" sz="1000" b="1" dirty="0" smtClean="0">
                <a:solidFill>
                  <a:schemeClr val="tx2">
                    <a:lumMod val="75000"/>
                  </a:schemeClr>
                </a:solidFill>
              </a:rPr>
              <a:t>겸임 </a:t>
            </a:r>
            <a:r>
              <a:rPr kumimoji="0" lang="en-US" altLang="ko-KR" sz="1000" b="1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kumimoji="0" lang="ko-KR" altLang="en-US" sz="1000" b="1" dirty="0" smtClean="0">
                <a:solidFill>
                  <a:schemeClr val="tx2">
                    <a:lumMod val="75000"/>
                  </a:schemeClr>
                </a:solidFill>
              </a:rPr>
              <a:t>명</a:t>
            </a:r>
            <a:r>
              <a:rPr kumimoji="0" lang="en-US" altLang="ko-KR" sz="1000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kumimoji="0" lang="en-US" altLang="ko-KR" sz="1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4925" y="604838"/>
            <a:ext cx="4594225" cy="501650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132" name="TextBox 122"/>
          <p:cNvSpPr txBox="1">
            <a:spLocks noChangeArrowheads="1"/>
          </p:cNvSpPr>
          <p:nvPr/>
        </p:nvSpPr>
        <p:spPr bwMode="auto">
          <a:xfrm>
            <a:off x="449263" y="636588"/>
            <a:ext cx="12700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원 장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심성근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 (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219*2112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r>
              <a:rPr kumimoji="0" lang="en-US" altLang="ko-KR" sz="700" dirty="0" err="1">
                <a:latin typeface="맑은 고딕" pitchFamily="50" charset="-127"/>
                <a:ea typeface="맑은 고딕" pitchFamily="50" charset="-127"/>
              </a:rPr>
              <a:t>h.P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010-6226-3679 </a:t>
            </a:r>
            <a:endParaRPr kumimoji="0" lang="ko-KR" altLang="en-US" sz="7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33" name="TextBox 124"/>
          <p:cNvSpPr txBox="1">
            <a:spLocks noChangeArrowheads="1"/>
          </p:cNvSpPr>
          <p:nvPr/>
        </p:nvSpPr>
        <p:spPr bwMode="auto">
          <a:xfrm>
            <a:off x="3481388" y="630238"/>
            <a:ext cx="12795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수행원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이우범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700" dirty="0" err="1">
                <a:latin typeface="맑은 고딕" pitchFamily="50" charset="-127"/>
                <a:ea typeface="맑은 고딕" pitchFamily="50" charset="-127"/>
              </a:rPr>
              <a:t>h.P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   : 010-8641-3131</a:t>
            </a:r>
            <a:endParaRPr kumimoji="0" lang="ko-KR" altLang="en-US" sz="7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34" name="TextBox 115"/>
          <p:cNvSpPr txBox="1">
            <a:spLocks noChangeArrowheads="1"/>
          </p:cNvSpPr>
          <p:nvPr/>
        </p:nvSpPr>
        <p:spPr bwMode="auto">
          <a:xfrm>
            <a:off x="1968500" y="630238"/>
            <a:ext cx="12065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사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원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 err="1">
                <a:latin typeface="맑은 고딕" pitchFamily="50" charset="-127"/>
                <a:ea typeface="맑은 고딕" pitchFamily="50" charset="-127"/>
              </a:rPr>
              <a:t>이혜청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700" b="1" dirty="0" smtClean="0">
                <a:latin typeface="맑은 고딕" pitchFamily="50" charset="-127"/>
                <a:ea typeface="맑은 고딕" pitchFamily="50" charset="-127"/>
              </a:rPr>
              <a:t>*2112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r>
              <a:rPr kumimoji="0" lang="en-US" altLang="ko-KR" sz="700" dirty="0" err="1">
                <a:latin typeface="맑은 고딕" pitchFamily="50" charset="-127"/>
                <a:ea typeface="맑은 고딕" pitchFamily="50" charset="-127"/>
              </a:rPr>
              <a:t>h.P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   : 010-8641-3627</a:t>
            </a:r>
            <a:endParaRPr kumimoji="0" lang="ko-KR" altLang="en-US" sz="7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35" name="TextBox 261"/>
          <p:cNvSpPr txBox="1">
            <a:spLocks noChangeArrowheads="1"/>
          </p:cNvSpPr>
          <p:nvPr/>
        </p:nvSpPr>
        <p:spPr bwMode="auto">
          <a:xfrm>
            <a:off x="612775" y="1595438"/>
            <a:ext cx="1785938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 smtClean="0">
                <a:latin typeface="맑은 고딕" pitchFamily="50" charset="-127"/>
                <a:ea typeface="맑은 고딕" pitchFamily="50" charset="-127"/>
              </a:rPr>
              <a:t>단  장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 smtClean="0">
                <a:latin typeface="맑은 고딕" pitchFamily="50" charset="-127"/>
                <a:ea typeface="맑은 고딕" pitchFamily="50" charset="-127"/>
              </a:rPr>
              <a:t>남기선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700" b="1" dirty="0" smtClean="0">
                <a:latin typeface="맑은 고딕" pitchFamily="50" charset="-127"/>
                <a:ea typeface="맑은 고딕" pitchFamily="50" charset="-127"/>
              </a:rPr>
              <a:t>*2201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en-US" altLang="ko-KR" sz="700" dirty="0" err="1">
                <a:latin typeface="맑은 고딕" pitchFamily="50" charset="-127"/>
                <a:ea typeface="맑은 고딕" pitchFamily="50" charset="-127"/>
              </a:rPr>
              <a:t>h.p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: 010-3659-8396</a:t>
            </a:r>
            <a:endParaRPr kumimoji="0" lang="ko-KR" altLang="en-US" sz="7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93388" y="2151841"/>
            <a:ext cx="1000132" cy="285752"/>
          </a:xfrm>
          <a:prstGeom prst="roundRect">
            <a:avLst/>
          </a:prstGeom>
          <a:solidFill>
            <a:srgbClr val="F8C8F1"/>
          </a:solidFill>
          <a:ln w="38100" cap="rnd" cmpd="thinThick">
            <a:solidFill>
              <a:srgbClr val="FF99FF"/>
            </a:solidFill>
            <a:miter lim="800000"/>
          </a:ln>
          <a:effectLst/>
          <a:scene3d>
            <a:camera prst="orthographicFront"/>
            <a:lightRig rig="brightRoom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187325" y="2538413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8" name="직사각형 47"/>
          <p:cNvSpPr/>
          <p:nvPr/>
        </p:nvSpPr>
        <p:spPr>
          <a:xfrm>
            <a:off x="187325" y="3559175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9" name="직사각형 48"/>
          <p:cNvSpPr/>
          <p:nvPr/>
        </p:nvSpPr>
        <p:spPr>
          <a:xfrm>
            <a:off x="187325" y="4059238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51" name="모서리가 둥근 직사각형 50"/>
          <p:cNvSpPr/>
          <p:nvPr/>
        </p:nvSpPr>
        <p:spPr>
          <a:xfrm>
            <a:off x="1264972" y="2153745"/>
            <a:ext cx="1000132" cy="285752"/>
          </a:xfrm>
          <a:prstGeom prst="roundRect">
            <a:avLst/>
          </a:prstGeom>
          <a:solidFill>
            <a:srgbClr val="F8C8F1"/>
          </a:solidFill>
          <a:ln w="38100" cap="rnd" cmpd="thinThick">
            <a:solidFill>
              <a:srgbClr val="FF99FF"/>
            </a:solidFill>
            <a:miter lim="800000"/>
          </a:ln>
          <a:effectLst/>
          <a:scene3d>
            <a:camera prst="orthographicFront"/>
            <a:lightRig rig="brightRoom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1370013" y="2533650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53" name="직사각형 52"/>
          <p:cNvSpPr/>
          <p:nvPr/>
        </p:nvSpPr>
        <p:spPr>
          <a:xfrm>
            <a:off x="1370013" y="3046413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54" name="직사각형 53"/>
          <p:cNvSpPr/>
          <p:nvPr/>
        </p:nvSpPr>
        <p:spPr>
          <a:xfrm>
            <a:off x="1370013" y="3546475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55" name="직사각형 54"/>
          <p:cNvSpPr/>
          <p:nvPr/>
        </p:nvSpPr>
        <p:spPr>
          <a:xfrm>
            <a:off x="1370013" y="4046538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65" name="모서리가 둥근 직사각형 64"/>
          <p:cNvSpPr/>
          <p:nvPr/>
        </p:nvSpPr>
        <p:spPr>
          <a:xfrm>
            <a:off x="2594065" y="2159237"/>
            <a:ext cx="1000132" cy="285752"/>
          </a:xfrm>
          <a:prstGeom prst="roundRect">
            <a:avLst/>
          </a:prstGeom>
          <a:solidFill>
            <a:srgbClr val="F8C8F1"/>
          </a:solidFill>
          <a:ln w="38100" cap="rnd" cmpd="thinThick">
            <a:solidFill>
              <a:srgbClr val="FF99FF"/>
            </a:solidFill>
            <a:miter lim="800000"/>
          </a:ln>
          <a:effectLst/>
          <a:scene3d>
            <a:camera prst="orthographicFront"/>
            <a:lightRig rig="brightRoom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67" name="직사각형 66"/>
          <p:cNvSpPr/>
          <p:nvPr/>
        </p:nvSpPr>
        <p:spPr>
          <a:xfrm>
            <a:off x="2714625" y="2551113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68" name="직사각형 67"/>
          <p:cNvSpPr/>
          <p:nvPr/>
        </p:nvSpPr>
        <p:spPr>
          <a:xfrm>
            <a:off x="2714625" y="3560763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69" name="직사각형 68"/>
          <p:cNvSpPr/>
          <p:nvPr/>
        </p:nvSpPr>
        <p:spPr>
          <a:xfrm>
            <a:off x="2714625" y="3065463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70" name="직사각형 69"/>
          <p:cNvSpPr/>
          <p:nvPr/>
        </p:nvSpPr>
        <p:spPr>
          <a:xfrm>
            <a:off x="2714625" y="4557941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71" name="직사각형 70"/>
          <p:cNvSpPr/>
          <p:nvPr/>
        </p:nvSpPr>
        <p:spPr>
          <a:xfrm>
            <a:off x="2714625" y="5058004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72" name="모서리가 둥근 직사각형 71"/>
          <p:cNvSpPr/>
          <p:nvPr/>
        </p:nvSpPr>
        <p:spPr>
          <a:xfrm>
            <a:off x="3808511" y="2159237"/>
            <a:ext cx="1000132" cy="285752"/>
          </a:xfrm>
          <a:prstGeom prst="roundRect">
            <a:avLst/>
          </a:prstGeom>
          <a:solidFill>
            <a:srgbClr val="F8C8F1"/>
          </a:solidFill>
          <a:ln w="38100" cap="rnd" cmpd="thinThick">
            <a:solidFill>
              <a:srgbClr val="FF99FF"/>
            </a:solidFill>
            <a:miter lim="800000"/>
          </a:ln>
          <a:effectLst/>
          <a:scene3d>
            <a:camera prst="orthographicFront"/>
            <a:lightRig rig="brightRoom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122" name="직선 연결선 121"/>
          <p:cNvCxnSpPr/>
          <p:nvPr/>
        </p:nvCxnSpPr>
        <p:spPr>
          <a:xfrm>
            <a:off x="1272332" y="2427238"/>
            <a:ext cx="0" cy="2376264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직선 연결선 140"/>
          <p:cNvCxnSpPr/>
          <p:nvPr/>
        </p:nvCxnSpPr>
        <p:spPr>
          <a:xfrm rot="10800000">
            <a:off x="2616200" y="4276725"/>
            <a:ext cx="92075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2" name="TextBox 285"/>
          <p:cNvSpPr txBox="1">
            <a:spLocks noChangeArrowheads="1"/>
          </p:cNvSpPr>
          <p:nvPr/>
        </p:nvSpPr>
        <p:spPr bwMode="auto">
          <a:xfrm>
            <a:off x="1262063" y="2171700"/>
            <a:ext cx="10001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ko-KR" altLang="en-US" sz="900" b="1" dirty="0">
                <a:latin typeface="맑은 고딕" pitchFamily="50" charset="-127"/>
                <a:ea typeface="맑은 고딕" pitchFamily="50" charset="-127"/>
              </a:rPr>
              <a:t>연구분석기획팀</a:t>
            </a:r>
          </a:p>
        </p:txBody>
      </p:sp>
      <p:sp>
        <p:nvSpPr>
          <p:cNvPr id="3173" name="TextBox 284"/>
          <p:cNvSpPr txBox="1">
            <a:spLocks noChangeArrowheads="1"/>
          </p:cNvSpPr>
          <p:nvPr/>
        </p:nvSpPr>
        <p:spPr bwMode="auto">
          <a:xfrm>
            <a:off x="90488" y="2171700"/>
            <a:ext cx="10001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900" b="1" dirty="0">
                <a:latin typeface="맑은 고딕" pitchFamily="50" charset="-127"/>
                <a:ea typeface="맑은 고딕" pitchFamily="50" charset="-127"/>
              </a:rPr>
              <a:t>지역산업기획팀</a:t>
            </a:r>
            <a:endParaRPr kumimoji="0" lang="en-US" altLang="ko-KR" sz="9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75" name="TextBox 287"/>
          <p:cNvSpPr txBox="1">
            <a:spLocks noChangeArrowheads="1"/>
          </p:cNvSpPr>
          <p:nvPr/>
        </p:nvSpPr>
        <p:spPr bwMode="auto">
          <a:xfrm>
            <a:off x="3763020" y="2181225"/>
            <a:ext cx="1080119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0" lang="ko-KR" altLang="en-US" sz="900" b="1" dirty="0" err="1" smtClean="0">
                <a:latin typeface="맑은 고딕" pitchFamily="50" charset="-127"/>
                <a:ea typeface="맑은 고딕" pitchFamily="50" charset="-127"/>
              </a:rPr>
              <a:t>산업자원지원팀</a:t>
            </a:r>
            <a:endParaRPr kumimoji="0" lang="ko-KR" altLang="en-US" sz="9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77" name="TextBox 289"/>
          <p:cNvSpPr txBox="1">
            <a:spLocks noChangeArrowheads="1"/>
          </p:cNvSpPr>
          <p:nvPr/>
        </p:nvSpPr>
        <p:spPr bwMode="auto">
          <a:xfrm>
            <a:off x="2592388" y="2181225"/>
            <a:ext cx="100012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ko-KR" altLang="en-US" sz="900" b="1" dirty="0" err="1" smtClean="0">
                <a:latin typeface="맑은 고딕" pitchFamily="50" charset="-127"/>
                <a:ea typeface="맑은 고딕" pitchFamily="50" charset="-127"/>
              </a:rPr>
              <a:t>기업지원팀</a:t>
            </a:r>
            <a:endParaRPr kumimoji="0" lang="ko-KR" altLang="en-US" sz="9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 bwMode="auto">
          <a:xfrm>
            <a:off x="422275" y="1287463"/>
            <a:ext cx="1643063" cy="230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900" b="1" dirty="0" err="1">
                <a:latin typeface="+mj-lt"/>
                <a:ea typeface="+mn-ea"/>
              </a:rPr>
              <a:t>정책기획단</a:t>
            </a:r>
            <a:r>
              <a:rPr kumimoji="0" lang="ko-KR" altLang="en-US" sz="900" b="1" dirty="0">
                <a:latin typeface="+mj-lt"/>
                <a:ea typeface="+mn-ea"/>
              </a:rPr>
              <a:t> </a:t>
            </a:r>
            <a:r>
              <a:rPr kumimoji="0" lang="en-US" altLang="ko-KR" sz="900" b="1" dirty="0">
                <a:latin typeface="+mj-lt"/>
                <a:ea typeface="+mn-ea"/>
              </a:rPr>
              <a:t>(fax) </a:t>
            </a:r>
            <a:r>
              <a:rPr kumimoji="0" lang="en-US" altLang="ko-KR" sz="900" b="1" dirty="0" smtClean="0">
                <a:latin typeface="+mj-lt"/>
                <a:ea typeface="+mn-ea"/>
              </a:rPr>
              <a:t>219-2200</a:t>
            </a:r>
            <a:endParaRPr kumimoji="0" lang="ko-KR" altLang="en-US" sz="900" b="1" dirty="0">
              <a:latin typeface="+mj-lt"/>
              <a:ea typeface="+mn-ea"/>
            </a:endParaRPr>
          </a:p>
        </p:txBody>
      </p:sp>
      <p:sp>
        <p:nvSpPr>
          <p:cNvPr id="230" name="모서리가 둥근 직사각형 229"/>
          <p:cNvSpPr/>
          <p:nvPr/>
        </p:nvSpPr>
        <p:spPr>
          <a:xfrm>
            <a:off x="7535728" y="116632"/>
            <a:ext cx="1428760" cy="379136"/>
          </a:xfrm>
          <a:prstGeom prst="roundRect">
            <a:avLst/>
          </a:prstGeom>
          <a:gradFill flip="none" rotWithShape="1">
            <a:gsLst>
              <a:gs pos="38000">
                <a:schemeClr val="accent3">
                  <a:lumMod val="20000"/>
                  <a:lumOff val="8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  <a:tileRect r="-100000" b="-100000"/>
          </a:gradFill>
          <a:ln>
            <a:solidFill>
              <a:schemeClr val="accent3">
                <a:lumMod val="75000"/>
              </a:schemeClr>
            </a:solidFill>
          </a:ln>
          <a:effectLst>
            <a:innerShdw blurRad="101600">
              <a:prstClr val="black">
                <a:alpha val="81000"/>
              </a:prstClr>
            </a:innerShdw>
          </a:effectLst>
          <a:scene3d>
            <a:camera prst="orthographicFront"/>
            <a:lightRig rig="contrasting" dir="t"/>
          </a:scene3d>
          <a:sp3d>
            <a:bevelT prst="relaxedInset"/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b="1" dirty="0" smtClean="0">
                <a:solidFill>
                  <a:schemeClr val="tx1"/>
                </a:solidFill>
              </a:rPr>
              <a:t>2013. 02. 01. </a:t>
            </a:r>
            <a:r>
              <a:rPr kumimoji="0" lang="ko-KR" altLang="en-US" sz="1000" b="1" dirty="0">
                <a:solidFill>
                  <a:schemeClr val="tx1"/>
                </a:solidFill>
              </a:rPr>
              <a:t>기준</a:t>
            </a:r>
            <a:endParaRPr kumimoji="0" lang="en-US" altLang="ko-KR" sz="1000" dirty="0">
              <a:solidFill>
                <a:schemeClr val="tx1"/>
              </a:solidFill>
            </a:endParaRPr>
          </a:p>
        </p:txBody>
      </p:sp>
      <p:sp>
        <p:nvSpPr>
          <p:cNvPr id="238" name="모서리가 둥근 직사각형 237"/>
          <p:cNvSpPr/>
          <p:nvPr/>
        </p:nvSpPr>
        <p:spPr>
          <a:xfrm>
            <a:off x="7877720" y="2355513"/>
            <a:ext cx="1058970" cy="285752"/>
          </a:xfrm>
          <a:prstGeom prst="roundRect">
            <a:avLst/>
          </a:prstGeom>
          <a:solidFill>
            <a:srgbClr val="F8C8F1"/>
          </a:solidFill>
          <a:ln w="38100" cap="rnd" cmpd="thinThick">
            <a:solidFill>
              <a:srgbClr val="FF99FF"/>
            </a:solidFill>
            <a:miter lim="800000"/>
          </a:ln>
          <a:effectLst/>
          <a:scene3d>
            <a:camera prst="orthographicFront"/>
            <a:lightRig rig="brightRoom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206" name="TextBox 286"/>
          <p:cNvSpPr txBox="1">
            <a:spLocks noChangeArrowheads="1"/>
          </p:cNvSpPr>
          <p:nvPr/>
        </p:nvSpPr>
        <p:spPr bwMode="auto">
          <a:xfrm>
            <a:off x="7762875" y="2377217"/>
            <a:ext cx="12954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ko-KR" altLang="en-US" sz="900" b="1">
                <a:latin typeface="맑은 고딕" pitchFamily="50" charset="-127"/>
                <a:ea typeface="맑은 고딕" pitchFamily="50" charset="-127"/>
              </a:rPr>
              <a:t>운영기획팀</a:t>
            </a:r>
          </a:p>
        </p:txBody>
      </p:sp>
      <p:sp>
        <p:nvSpPr>
          <p:cNvPr id="214" name="직사각형 213"/>
          <p:cNvSpPr/>
          <p:nvPr/>
        </p:nvSpPr>
        <p:spPr>
          <a:xfrm>
            <a:off x="1368425" y="4552950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cxnSp>
        <p:nvCxnSpPr>
          <p:cNvPr id="220" name="직선 연결선 219"/>
          <p:cNvCxnSpPr/>
          <p:nvPr/>
        </p:nvCxnSpPr>
        <p:spPr>
          <a:xfrm rot="10800000">
            <a:off x="1263650" y="4795838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직사각형 211"/>
          <p:cNvSpPr/>
          <p:nvPr/>
        </p:nvSpPr>
        <p:spPr>
          <a:xfrm>
            <a:off x="3216274" y="1546225"/>
            <a:ext cx="1755776" cy="519113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solidFill>
              <a:schemeClr val="accent1">
                <a:shade val="50000"/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215" name="TextBox 261"/>
          <p:cNvSpPr txBox="1">
            <a:spLocks noChangeArrowheads="1"/>
          </p:cNvSpPr>
          <p:nvPr/>
        </p:nvSpPr>
        <p:spPr bwMode="auto">
          <a:xfrm>
            <a:off x="3267075" y="1601788"/>
            <a:ext cx="26765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단  장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김선홍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700" b="1" dirty="0" smtClean="0">
                <a:latin typeface="맑은 고딕" pitchFamily="50" charset="-127"/>
                <a:ea typeface="맑은 고딕" pitchFamily="50" charset="-127"/>
              </a:rPr>
              <a:t>*2120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0" lang="en-US" altLang="ko-KR" sz="700" dirty="0" err="1">
                <a:latin typeface="맑은 고딕" pitchFamily="50" charset="-127"/>
                <a:ea typeface="맑은 고딕" pitchFamily="50" charset="-127"/>
              </a:rPr>
              <a:t>h.p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 : 010-8734-0775</a:t>
            </a:r>
            <a:endParaRPr kumimoji="0" lang="ko-KR" altLang="en-US" sz="7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1" name="직사각형 210"/>
          <p:cNvSpPr/>
          <p:nvPr/>
        </p:nvSpPr>
        <p:spPr>
          <a:xfrm>
            <a:off x="2636839" y="1508125"/>
            <a:ext cx="2367209" cy="5588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46" name="직사각형 245"/>
          <p:cNvSpPr/>
          <p:nvPr/>
        </p:nvSpPr>
        <p:spPr>
          <a:xfrm>
            <a:off x="8224837" y="1699355"/>
            <a:ext cx="842963" cy="565150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solidFill>
              <a:schemeClr val="accent1">
                <a:shade val="50000"/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48" name="직사각형 247"/>
          <p:cNvSpPr/>
          <p:nvPr/>
        </p:nvSpPr>
        <p:spPr>
          <a:xfrm>
            <a:off x="7737475" y="1707292"/>
            <a:ext cx="1352550" cy="56038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52" name="모서리가 둥근 직사각형 251"/>
          <p:cNvSpPr/>
          <p:nvPr/>
        </p:nvSpPr>
        <p:spPr bwMode="auto">
          <a:xfrm>
            <a:off x="7730192" y="1288011"/>
            <a:ext cx="1366329" cy="44976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 w="165100" prst="coolSlant"/>
            <a:bevelB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3282" name="TextBox 253"/>
          <p:cNvSpPr txBox="1">
            <a:spLocks noChangeArrowheads="1"/>
          </p:cNvSpPr>
          <p:nvPr/>
        </p:nvSpPr>
        <p:spPr bwMode="auto">
          <a:xfrm>
            <a:off x="7688262" y="1250092"/>
            <a:ext cx="1411288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900" b="1" dirty="0" err="1">
                <a:latin typeface="+mj-lt"/>
              </a:rPr>
              <a:t>신재생에너지단지</a:t>
            </a:r>
            <a:endParaRPr lang="en-US" altLang="ko-KR" sz="900" b="1" dirty="0">
              <a:latin typeface="+mj-lt"/>
            </a:endParaRPr>
          </a:p>
          <a:p>
            <a:pPr algn="ctr">
              <a:defRPr/>
            </a:pPr>
            <a:r>
              <a:rPr lang="ko-KR" altLang="en-US" sz="900" b="1" dirty="0">
                <a:latin typeface="+mj-lt"/>
              </a:rPr>
              <a:t>운영사업단 </a:t>
            </a:r>
            <a:endParaRPr lang="en-US" altLang="ko-KR" sz="900" b="1" dirty="0">
              <a:latin typeface="+mj-lt"/>
            </a:endParaRPr>
          </a:p>
          <a:p>
            <a:pPr algn="ctr">
              <a:defRPr/>
            </a:pPr>
            <a:r>
              <a:rPr lang="en-US" altLang="ko-KR" sz="900" b="1" dirty="0">
                <a:latin typeface="+mj-lt"/>
              </a:rPr>
              <a:t>(fax) 581-1520</a:t>
            </a:r>
            <a:endParaRPr lang="ko-KR" altLang="en-US" sz="900" b="1" dirty="0">
              <a:latin typeface="+mj-lt"/>
            </a:endParaRPr>
          </a:p>
        </p:txBody>
      </p:sp>
      <p:sp>
        <p:nvSpPr>
          <p:cNvPr id="213" name="모서리가 둥근 직사각형 212"/>
          <p:cNvSpPr/>
          <p:nvPr/>
        </p:nvSpPr>
        <p:spPr bwMode="auto">
          <a:xfrm>
            <a:off x="2595513" y="1268761"/>
            <a:ext cx="2425725" cy="27047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 w="165100" prst="coolSlant"/>
            <a:bevelB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3243" name="TextBox 262"/>
          <p:cNvSpPr txBox="1">
            <a:spLocks noChangeArrowheads="1"/>
          </p:cNvSpPr>
          <p:nvPr/>
        </p:nvSpPr>
        <p:spPr bwMode="auto">
          <a:xfrm>
            <a:off x="2627785" y="1268760"/>
            <a:ext cx="2448272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0" lang="ko-KR" altLang="en-US" sz="900" b="1" dirty="0">
                <a:latin typeface="맑은 고딕" pitchFamily="50" charset="-127"/>
                <a:ea typeface="맑은 고딕" pitchFamily="50" charset="-127"/>
              </a:rPr>
              <a:t>기업지원단 </a:t>
            </a:r>
            <a:r>
              <a:rPr kumimoji="0" lang="en-US" altLang="ko-KR" sz="900" b="1" dirty="0">
                <a:latin typeface="맑은 고딕" pitchFamily="50" charset="-127"/>
                <a:ea typeface="맑은 고딕" pitchFamily="50" charset="-127"/>
              </a:rPr>
              <a:t>(fax) </a:t>
            </a:r>
            <a:r>
              <a:rPr kumimoji="0" lang="en-US" altLang="ko-KR" sz="900" b="1" dirty="0" smtClean="0">
                <a:latin typeface="맑은 고딕" pitchFamily="50" charset="-127"/>
                <a:ea typeface="맑은 고딕" pitchFamily="50" charset="-127"/>
              </a:rPr>
              <a:t>219-2100</a:t>
            </a:r>
            <a:endParaRPr kumimoji="0" lang="en-US" altLang="ko-KR" sz="9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3" name="직사각형 232"/>
          <p:cNvSpPr/>
          <p:nvPr/>
        </p:nvSpPr>
        <p:spPr>
          <a:xfrm>
            <a:off x="184150" y="3041650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cxnSp>
        <p:nvCxnSpPr>
          <p:cNvPr id="235" name="직선 연결선 234"/>
          <p:cNvCxnSpPr/>
          <p:nvPr/>
        </p:nvCxnSpPr>
        <p:spPr>
          <a:xfrm rot="10800000">
            <a:off x="3825875" y="3268663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직선 연결선 243"/>
          <p:cNvCxnSpPr/>
          <p:nvPr/>
        </p:nvCxnSpPr>
        <p:spPr>
          <a:xfrm rot="10800000" flipV="1">
            <a:off x="3822700" y="2760663"/>
            <a:ext cx="92075" cy="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직선 연결선 249"/>
          <p:cNvCxnSpPr/>
          <p:nvPr/>
        </p:nvCxnSpPr>
        <p:spPr>
          <a:xfrm>
            <a:off x="3820170" y="2414538"/>
            <a:ext cx="0" cy="864096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직사각형 72"/>
          <p:cNvSpPr/>
          <p:nvPr/>
        </p:nvSpPr>
        <p:spPr>
          <a:xfrm>
            <a:off x="3913188" y="2547938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74" name="직사각형 73"/>
          <p:cNvSpPr/>
          <p:nvPr/>
        </p:nvSpPr>
        <p:spPr>
          <a:xfrm>
            <a:off x="3913188" y="3060700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cxnSp>
        <p:nvCxnSpPr>
          <p:cNvPr id="256" name="직선 연결선 255"/>
          <p:cNvCxnSpPr/>
          <p:nvPr/>
        </p:nvCxnSpPr>
        <p:spPr>
          <a:xfrm rot="10800000">
            <a:off x="7908925" y="3456717"/>
            <a:ext cx="92075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직선 연결선 256"/>
          <p:cNvCxnSpPr/>
          <p:nvPr/>
        </p:nvCxnSpPr>
        <p:spPr>
          <a:xfrm rot="10800000" flipV="1">
            <a:off x="7905750" y="2974117"/>
            <a:ext cx="92075" cy="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직선 연결선 262"/>
          <p:cNvCxnSpPr/>
          <p:nvPr/>
        </p:nvCxnSpPr>
        <p:spPr>
          <a:xfrm>
            <a:off x="7904162" y="2659792"/>
            <a:ext cx="30163" cy="3281363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직선 연결선 263"/>
          <p:cNvCxnSpPr/>
          <p:nvPr/>
        </p:nvCxnSpPr>
        <p:spPr>
          <a:xfrm rot="10800000">
            <a:off x="7913687" y="4455255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직사각형 59"/>
          <p:cNvSpPr/>
          <p:nvPr/>
        </p:nvSpPr>
        <p:spPr>
          <a:xfrm>
            <a:off x="7988300" y="3248755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16" name="직사각형 215"/>
          <p:cNvSpPr/>
          <p:nvPr/>
        </p:nvSpPr>
        <p:spPr>
          <a:xfrm>
            <a:off x="7993062" y="3739292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18" name="직사각형 217"/>
          <p:cNvSpPr/>
          <p:nvPr/>
        </p:nvSpPr>
        <p:spPr>
          <a:xfrm>
            <a:off x="7991475" y="4233005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19" name="직사각형 218"/>
          <p:cNvSpPr/>
          <p:nvPr/>
        </p:nvSpPr>
        <p:spPr>
          <a:xfrm>
            <a:off x="7991475" y="4720367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59" name="직사각형 58"/>
          <p:cNvSpPr/>
          <p:nvPr/>
        </p:nvSpPr>
        <p:spPr>
          <a:xfrm>
            <a:off x="7988300" y="2755042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cxnSp>
        <p:nvCxnSpPr>
          <p:cNvPr id="217" name="직선 연결선 216"/>
          <p:cNvCxnSpPr/>
          <p:nvPr/>
        </p:nvCxnSpPr>
        <p:spPr>
          <a:xfrm>
            <a:off x="2605088" y="2408238"/>
            <a:ext cx="23812" cy="2868612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직선 연결선 271"/>
          <p:cNvCxnSpPr/>
          <p:nvPr/>
        </p:nvCxnSpPr>
        <p:spPr>
          <a:xfrm rot="10800000">
            <a:off x="95250" y="4800600"/>
            <a:ext cx="92075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직사각형 238"/>
          <p:cNvSpPr/>
          <p:nvPr/>
        </p:nvSpPr>
        <p:spPr>
          <a:xfrm>
            <a:off x="180975" y="4573588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78" name="직사각형 277"/>
          <p:cNvSpPr/>
          <p:nvPr/>
        </p:nvSpPr>
        <p:spPr>
          <a:xfrm>
            <a:off x="7989887" y="5698267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3298" name="TextBox 303"/>
          <p:cNvSpPr txBox="1">
            <a:spLocks noChangeArrowheads="1"/>
          </p:cNvSpPr>
          <p:nvPr/>
        </p:nvSpPr>
        <p:spPr bwMode="auto">
          <a:xfrm>
            <a:off x="8294687" y="5199792"/>
            <a:ext cx="8080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사  원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최영열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580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*1406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010-7350-7440</a:t>
            </a:r>
          </a:p>
        </p:txBody>
      </p:sp>
      <p:sp>
        <p:nvSpPr>
          <p:cNvPr id="3299" name="TextBox 303"/>
          <p:cNvSpPr txBox="1">
            <a:spLocks noChangeArrowheads="1"/>
          </p:cNvSpPr>
          <p:nvPr/>
        </p:nvSpPr>
        <p:spPr bwMode="auto">
          <a:xfrm>
            <a:off x="8299450" y="5685567"/>
            <a:ext cx="8080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사  원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강  인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580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*1400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010-2493-5643</a:t>
            </a:r>
          </a:p>
        </p:txBody>
      </p:sp>
      <p:cxnSp>
        <p:nvCxnSpPr>
          <p:cNvPr id="232" name="직선 연결선 231"/>
          <p:cNvCxnSpPr/>
          <p:nvPr/>
        </p:nvCxnSpPr>
        <p:spPr>
          <a:xfrm rot="10800000">
            <a:off x="5154577" y="3271838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직선 연결선 233"/>
          <p:cNvCxnSpPr/>
          <p:nvPr/>
        </p:nvCxnSpPr>
        <p:spPr>
          <a:xfrm rot="10800000" flipV="1">
            <a:off x="5151402" y="2770188"/>
            <a:ext cx="92075" cy="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직선 연결선 235"/>
          <p:cNvCxnSpPr/>
          <p:nvPr/>
        </p:nvCxnSpPr>
        <p:spPr>
          <a:xfrm rot="10800000">
            <a:off x="5162514" y="3759200"/>
            <a:ext cx="90488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직선 연결선 258"/>
          <p:cNvCxnSpPr/>
          <p:nvPr/>
        </p:nvCxnSpPr>
        <p:spPr>
          <a:xfrm rot="10800000">
            <a:off x="2615654" y="5278438"/>
            <a:ext cx="84138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모서리가 둥근 직사각형 260"/>
          <p:cNvSpPr/>
          <p:nvPr/>
        </p:nvSpPr>
        <p:spPr>
          <a:xfrm>
            <a:off x="5137204" y="2159237"/>
            <a:ext cx="1000132" cy="285752"/>
          </a:xfrm>
          <a:prstGeom prst="roundRect">
            <a:avLst/>
          </a:prstGeom>
          <a:solidFill>
            <a:srgbClr val="F8C8F1"/>
          </a:solidFill>
          <a:ln w="38100" cap="rnd" cmpd="thinThick">
            <a:solidFill>
              <a:srgbClr val="FF99FF"/>
            </a:solidFill>
            <a:miter lim="800000"/>
          </a:ln>
          <a:effectLst/>
          <a:scene3d>
            <a:camera prst="orthographicFront"/>
            <a:lightRig rig="brightRoom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66" name="직사각형 265"/>
          <p:cNvSpPr/>
          <p:nvPr/>
        </p:nvSpPr>
        <p:spPr>
          <a:xfrm>
            <a:off x="5257764" y="2551113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67" name="직사각형 266"/>
          <p:cNvSpPr/>
          <p:nvPr/>
        </p:nvSpPr>
        <p:spPr>
          <a:xfrm>
            <a:off x="5257764" y="3057848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68" name="직사각형 267"/>
          <p:cNvSpPr/>
          <p:nvPr/>
        </p:nvSpPr>
        <p:spPr>
          <a:xfrm>
            <a:off x="2706142" y="4059858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70" name="직사각형 269"/>
          <p:cNvSpPr/>
          <p:nvPr/>
        </p:nvSpPr>
        <p:spPr>
          <a:xfrm>
            <a:off x="5257764" y="3562058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71" name="모서리가 둥근 직사각형 270"/>
          <p:cNvSpPr/>
          <p:nvPr/>
        </p:nvSpPr>
        <p:spPr>
          <a:xfrm>
            <a:off x="6351650" y="2159237"/>
            <a:ext cx="1000132" cy="285752"/>
          </a:xfrm>
          <a:prstGeom prst="roundRect">
            <a:avLst/>
          </a:prstGeom>
          <a:solidFill>
            <a:srgbClr val="F8C8F1"/>
          </a:solidFill>
          <a:ln w="38100" cap="rnd" cmpd="thinThick">
            <a:solidFill>
              <a:srgbClr val="FF99FF"/>
            </a:solidFill>
            <a:miter lim="800000"/>
          </a:ln>
          <a:effectLst/>
          <a:scene3d>
            <a:camera prst="orthographicFront"/>
            <a:lightRig rig="brightRoom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74" name="직사각형 273"/>
          <p:cNvSpPr/>
          <p:nvPr/>
        </p:nvSpPr>
        <p:spPr>
          <a:xfrm>
            <a:off x="5257764" y="4066883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cxnSp>
        <p:nvCxnSpPr>
          <p:cNvPr id="279" name="직선 연결선 278"/>
          <p:cNvCxnSpPr/>
          <p:nvPr/>
        </p:nvCxnSpPr>
        <p:spPr>
          <a:xfrm rot="10800000">
            <a:off x="5156164" y="4778375"/>
            <a:ext cx="92075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TextBox 287"/>
          <p:cNvSpPr txBox="1">
            <a:spLocks noChangeArrowheads="1"/>
          </p:cNvSpPr>
          <p:nvPr/>
        </p:nvSpPr>
        <p:spPr bwMode="auto">
          <a:xfrm>
            <a:off x="6395059" y="2181225"/>
            <a:ext cx="913245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0" lang="ko-KR" altLang="en-US" sz="900" b="1" dirty="0" err="1" smtClean="0">
                <a:latin typeface="맑은 고딕" pitchFamily="50" charset="-127"/>
                <a:ea typeface="맑은 고딕" pitchFamily="50" charset="-127"/>
              </a:rPr>
              <a:t>인력양성팀</a:t>
            </a:r>
            <a:endParaRPr kumimoji="0" lang="ko-KR" altLang="en-US" sz="9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1" name="TextBox 289"/>
          <p:cNvSpPr txBox="1">
            <a:spLocks noChangeArrowheads="1"/>
          </p:cNvSpPr>
          <p:nvPr/>
        </p:nvSpPr>
        <p:spPr bwMode="auto">
          <a:xfrm>
            <a:off x="5135527" y="2181225"/>
            <a:ext cx="1001599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0" lang="ko-KR" altLang="en-US" sz="900" b="1" dirty="0" err="1" smtClean="0">
                <a:latin typeface="맑은 고딕" pitchFamily="50" charset="-127"/>
                <a:ea typeface="맑은 고딕" pitchFamily="50" charset="-127"/>
              </a:rPr>
              <a:t>기술사업팀</a:t>
            </a:r>
            <a:endParaRPr kumimoji="0" lang="ko-KR" altLang="en-US" sz="9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2" name="직사각형 281"/>
          <p:cNvSpPr/>
          <p:nvPr/>
        </p:nvSpPr>
        <p:spPr>
          <a:xfrm>
            <a:off x="5759413" y="1546225"/>
            <a:ext cx="1755776" cy="519113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solidFill>
              <a:schemeClr val="accent1">
                <a:shade val="50000"/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83" name="직사각형 282"/>
          <p:cNvSpPr/>
          <p:nvPr/>
        </p:nvSpPr>
        <p:spPr>
          <a:xfrm>
            <a:off x="5179978" y="1508125"/>
            <a:ext cx="2367209" cy="5588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85" name="모서리가 둥근 직사각형 284"/>
          <p:cNvSpPr/>
          <p:nvPr/>
        </p:nvSpPr>
        <p:spPr bwMode="auto">
          <a:xfrm>
            <a:off x="5138652" y="1268761"/>
            <a:ext cx="2425725" cy="27047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 w="165100" prst="coolSlant"/>
            <a:bevelB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286" name="TextBox 262"/>
          <p:cNvSpPr txBox="1">
            <a:spLocks noChangeArrowheads="1"/>
          </p:cNvSpPr>
          <p:nvPr/>
        </p:nvSpPr>
        <p:spPr bwMode="auto">
          <a:xfrm>
            <a:off x="5170924" y="1268760"/>
            <a:ext cx="2448272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0" lang="ko-KR" altLang="en-US" sz="900" b="1" dirty="0" err="1" smtClean="0">
                <a:latin typeface="맑은 고딕" pitchFamily="50" charset="-127"/>
                <a:ea typeface="맑은 고딕" pitchFamily="50" charset="-127"/>
              </a:rPr>
              <a:t>신산업지원센터</a:t>
            </a:r>
            <a:r>
              <a:rPr kumimoji="0" lang="ko-KR" altLang="en-US" sz="900" b="1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900" b="1" dirty="0">
                <a:latin typeface="맑은 고딕" pitchFamily="50" charset="-127"/>
                <a:ea typeface="맑은 고딕" pitchFamily="50" charset="-127"/>
              </a:rPr>
              <a:t>(fax) </a:t>
            </a:r>
            <a:r>
              <a:rPr kumimoji="0" lang="en-US" altLang="ko-KR" sz="900" b="1" dirty="0" smtClean="0">
                <a:latin typeface="맑은 고딕" pitchFamily="50" charset="-127"/>
                <a:ea typeface="맑은 고딕" pitchFamily="50" charset="-127"/>
              </a:rPr>
              <a:t>219-2100</a:t>
            </a:r>
            <a:endParaRPr kumimoji="0" lang="en-US" altLang="ko-KR" sz="900" b="1" dirty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87" name="직선 연결선 286"/>
          <p:cNvCxnSpPr/>
          <p:nvPr/>
        </p:nvCxnSpPr>
        <p:spPr>
          <a:xfrm rot="10800000">
            <a:off x="6369014" y="3262313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직선 연결선 289"/>
          <p:cNvCxnSpPr/>
          <p:nvPr/>
        </p:nvCxnSpPr>
        <p:spPr>
          <a:xfrm rot="10800000" flipV="1">
            <a:off x="6365839" y="2760663"/>
            <a:ext cx="92075" cy="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직선 연결선 290"/>
          <p:cNvCxnSpPr/>
          <p:nvPr/>
        </p:nvCxnSpPr>
        <p:spPr>
          <a:xfrm rot="10800000">
            <a:off x="6363693" y="4291507"/>
            <a:ext cx="90487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직선 연결선 293"/>
          <p:cNvCxnSpPr/>
          <p:nvPr/>
        </p:nvCxnSpPr>
        <p:spPr>
          <a:xfrm>
            <a:off x="6364252" y="2408238"/>
            <a:ext cx="7948" cy="188485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" name="직사각형 296"/>
          <p:cNvSpPr/>
          <p:nvPr/>
        </p:nvSpPr>
        <p:spPr>
          <a:xfrm>
            <a:off x="6456327" y="2547938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98" name="직사각형 297"/>
          <p:cNvSpPr/>
          <p:nvPr/>
        </p:nvSpPr>
        <p:spPr>
          <a:xfrm>
            <a:off x="6456327" y="3060700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99" name="직사각형 298"/>
          <p:cNvSpPr/>
          <p:nvPr/>
        </p:nvSpPr>
        <p:spPr>
          <a:xfrm>
            <a:off x="6456327" y="3557588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pic>
        <p:nvPicPr>
          <p:cNvPr id="308" name="Picture 24" descr="C:\DOCUME~1\user1\LOCALS~1\Temp\UNI00000ddc00e0.gif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5260330" y="4575999"/>
            <a:ext cx="379090" cy="40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" name="직사각형 306"/>
          <p:cNvSpPr/>
          <p:nvPr/>
        </p:nvSpPr>
        <p:spPr>
          <a:xfrm>
            <a:off x="6456004" y="4067795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pic>
        <p:nvPicPr>
          <p:cNvPr id="309" name="Picture 24" descr="C:\DOCUME~1\user1\LOCALS~1\Temp\UNI00000ddc00e0.gif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5272395" y="4071788"/>
            <a:ext cx="36036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2" name="TextBox 322"/>
          <p:cNvSpPr txBox="1">
            <a:spLocks noChangeArrowheads="1"/>
          </p:cNvSpPr>
          <p:nvPr/>
        </p:nvSpPr>
        <p:spPr bwMode="auto">
          <a:xfrm>
            <a:off x="5567670" y="4054326"/>
            <a:ext cx="7858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김규정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*2135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010-9161-6957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3" name="TextBox 322"/>
          <p:cNvSpPr txBox="1">
            <a:spLocks noChangeArrowheads="1"/>
          </p:cNvSpPr>
          <p:nvPr/>
        </p:nvSpPr>
        <p:spPr bwMode="auto">
          <a:xfrm>
            <a:off x="5547033" y="4557563"/>
            <a:ext cx="785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이순규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*2134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 010-5766-0506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4" name="TextBox 291"/>
          <p:cNvSpPr txBox="1">
            <a:spLocks noChangeArrowheads="1"/>
          </p:cNvSpPr>
          <p:nvPr/>
        </p:nvSpPr>
        <p:spPr bwMode="auto">
          <a:xfrm>
            <a:off x="476250" y="2527300"/>
            <a:ext cx="882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팀   장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err="1">
                <a:latin typeface="맑은 고딕" pitchFamily="50" charset="-127"/>
                <a:ea typeface="맑은 고딕" pitchFamily="50" charset="-127"/>
              </a:rPr>
              <a:t>차화동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*2207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010-6430-7018 </a:t>
            </a:r>
          </a:p>
        </p:txBody>
      </p:sp>
      <p:sp>
        <p:nvSpPr>
          <p:cNvPr id="147" name="TextBox 302"/>
          <p:cNvSpPr txBox="1">
            <a:spLocks noChangeArrowheads="1"/>
          </p:cNvSpPr>
          <p:nvPr/>
        </p:nvSpPr>
        <p:spPr bwMode="auto">
          <a:xfrm>
            <a:off x="470898" y="3040633"/>
            <a:ext cx="8810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선임연구원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조민호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-*2205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010-3391-8596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2" name="TextBox 302"/>
          <p:cNvSpPr txBox="1">
            <a:spLocks noChangeArrowheads="1"/>
          </p:cNvSpPr>
          <p:nvPr/>
        </p:nvSpPr>
        <p:spPr bwMode="auto">
          <a:xfrm>
            <a:off x="487363" y="3541266"/>
            <a:ext cx="7905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주임연구원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유지연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*2206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010-9560-3358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4" name="TextBox 302"/>
          <p:cNvSpPr txBox="1">
            <a:spLocks noChangeArrowheads="1"/>
          </p:cNvSpPr>
          <p:nvPr/>
        </p:nvSpPr>
        <p:spPr bwMode="auto">
          <a:xfrm>
            <a:off x="500063" y="4048745"/>
            <a:ext cx="8379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주임연구원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err="1">
                <a:latin typeface="맑은 고딕" pitchFamily="50" charset="-127"/>
                <a:ea typeface="맑은 고딕" pitchFamily="50" charset="-127"/>
              </a:rPr>
              <a:t>백문연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*2210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010-7343-0652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6" name="TextBox 200"/>
          <p:cNvSpPr txBox="1">
            <a:spLocks noChangeArrowheads="1"/>
          </p:cNvSpPr>
          <p:nvPr/>
        </p:nvSpPr>
        <p:spPr bwMode="auto">
          <a:xfrm>
            <a:off x="1687810" y="4547220"/>
            <a:ext cx="857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연구원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정지원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*2283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010-4079-3253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0" name="TextBox 159"/>
          <p:cNvSpPr txBox="1">
            <a:spLocks noChangeArrowheads="1"/>
          </p:cNvSpPr>
          <p:nvPr/>
        </p:nvSpPr>
        <p:spPr bwMode="auto">
          <a:xfrm>
            <a:off x="6757516" y="2539504"/>
            <a:ext cx="806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팀  장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신진욱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*2160 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 010-9868-5472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1" name="TextBox 295"/>
          <p:cNvSpPr txBox="1">
            <a:spLocks noChangeArrowheads="1"/>
          </p:cNvSpPr>
          <p:nvPr/>
        </p:nvSpPr>
        <p:spPr bwMode="auto">
          <a:xfrm>
            <a:off x="1658938" y="2519363"/>
            <a:ext cx="960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팀   장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김종대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*2280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  019-617-1497 </a:t>
            </a:r>
          </a:p>
        </p:txBody>
      </p:sp>
      <p:sp>
        <p:nvSpPr>
          <p:cNvPr id="162" name="TextBox 233"/>
          <p:cNvSpPr txBox="1">
            <a:spLocks noChangeArrowheads="1"/>
          </p:cNvSpPr>
          <p:nvPr/>
        </p:nvSpPr>
        <p:spPr bwMode="auto">
          <a:xfrm>
            <a:off x="1676400" y="3539108"/>
            <a:ext cx="812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선임연구원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김진구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*2282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 010-4643-6408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4" name="TextBox 203"/>
          <p:cNvSpPr txBox="1">
            <a:spLocks noChangeArrowheads="1"/>
          </p:cNvSpPr>
          <p:nvPr/>
        </p:nvSpPr>
        <p:spPr bwMode="auto">
          <a:xfrm>
            <a:off x="1672808" y="4042395"/>
            <a:ext cx="8588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주임연구원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장성권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*2284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016-9250-6424</a:t>
            </a:r>
          </a:p>
        </p:txBody>
      </p:sp>
      <p:pic>
        <p:nvPicPr>
          <p:cNvPr id="165" name="Picture 6" descr="C:\DOCUME~1\user1\LOCALS~1\Temp\Hnc\BinData\EMB00000ddc006b.jpg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192212" y="4587409"/>
            <a:ext cx="38893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" name="TextBox 298"/>
          <p:cNvSpPr txBox="1">
            <a:spLocks noChangeArrowheads="1"/>
          </p:cNvSpPr>
          <p:nvPr/>
        </p:nvSpPr>
        <p:spPr bwMode="auto">
          <a:xfrm>
            <a:off x="3023960" y="2544584"/>
            <a:ext cx="8921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팀  장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오영섭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*2140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010-2014-4416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0" name="TextBox 223"/>
          <p:cNvSpPr txBox="1">
            <a:spLocks noChangeArrowheads="1"/>
          </p:cNvSpPr>
          <p:nvPr/>
        </p:nvSpPr>
        <p:spPr bwMode="auto">
          <a:xfrm>
            <a:off x="3011259" y="3551991"/>
            <a:ext cx="857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선임연구원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허종욱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*2142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 010-3654-1103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3" name="TextBox 274"/>
          <p:cNvSpPr txBox="1">
            <a:spLocks noChangeArrowheads="1"/>
          </p:cNvSpPr>
          <p:nvPr/>
        </p:nvSpPr>
        <p:spPr bwMode="auto">
          <a:xfrm>
            <a:off x="3041650" y="4557172"/>
            <a:ext cx="830263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채경훈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*2143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010-4365-0755 </a:t>
            </a:r>
          </a:p>
          <a:p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4" name="TextBox 290"/>
          <p:cNvSpPr txBox="1">
            <a:spLocks noChangeArrowheads="1"/>
          </p:cNvSpPr>
          <p:nvPr/>
        </p:nvSpPr>
        <p:spPr bwMode="auto">
          <a:xfrm>
            <a:off x="3033713" y="5042867"/>
            <a:ext cx="7635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err="1">
                <a:latin typeface="맑은 고딕" pitchFamily="50" charset="-127"/>
                <a:ea typeface="맑은 고딕" pitchFamily="50" charset="-127"/>
              </a:rPr>
              <a:t>윤희신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*2144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010-3086-0818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7" name="TextBox 194"/>
          <p:cNvSpPr txBox="1">
            <a:spLocks noChangeArrowheads="1"/>
          </p:cNvSpPr>
          <p:nvPr/>
        </p:nvSpPr>
        <p:spPr bwMode="auto">
          <a:xfrm>
            <a:off x="4229918" y="2542609"/>
            <a:ext cx="8080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600" dirty="0"/>
              <a:t>직책 </a:t>
            </a:r>
            <a:r>
              <a:rPr lang="en-US" altLang="ko-KR" sz="600" dirty="0"/>
              <a:t>: </a:t>
            </a:r>
            <a:r>
              <a:rPr lang="ko-KR" altLang="en-US" sz="600" dirty="0" smtClean="0"/>
              <a:t>팀  장 </a:t>
            </a:r>
            <a:endParaRPr lang="ko-KR" altLang="en-US" sz="600" dirty="0"/>
          </a:p>
          <a:p>
            <a:r>
              <a:rPr lang="ko-KR" altLang="en-US" sz="600" dirty="0"/>
              <a:t>성명 </a:t>
            </a:r>
            <a:r>
              <a:rPr lang="en-US" altLang="ko-KR" sz="600" dirty="0"/>
              <a:t>: </a:t>
            </a:r>
            <a:r>
              <a:rPr lang="ko-KR" altLang="en-US" sz="600" dirty="0"/>
              <a:t>이근상 </a:t>
            </a:r>
          </a:p>
          <a:p>
            <a:r>
              <a:rPr lang="ko-KR" altLang="en-US" sz="600" dirty="0"/>
              <a:t>전화 </a:t>
            </a:r>
            <a:r>
              <a:rPr lang="en-US" altLang="ko-KR" sz="600" dirty="0"/>
              <a:t>: </a:t>
            </a:r>
            <a:r>
              <a:rPr lang="en-US" altLang="ko-KR" sz="600" dirty="0" smtClean="0"/>
              <a:t>219</a:t>
            </a:r>
            <a:r>
              <a:rPr lang="en-US" altLang="ko-KR" sz="600" b="1" dirty="0" smtClean="0"/>
              <a:t>*2121</a:t>
            </a:r>
            <a:r>
              <a:rPr lang="en-US" altLang="ko-KR" sz="600" dirty="0" smtClean="0"/>
              <a:t> </a:t>
            </a:r>
            <a:endParaRPr lang="en-US" altLang="ko-KR" sz="600" dirty="0"/>
          </a:p>
          <a:p>
            <a:r>
              <a:rPr lang="en-US" altLang="ko-KR" sz="600" dirty="0"/>
              <a:t>010-5336-4936 </a:t>
            </a:r>
            <a:endParaRPr lang="ko-KR" altLang="en-US" sz="600" dirty="0"/>
          </a:p>
        </p:txBody>
      </p:sp>
      <p:sp>
        <p:nvSpPr>
          <p:cNvPr id="179" name="TextBox 300"/>
          <p:cNvSpPr txBox="1">
            <a:spLocks noChangeArrowheads="1"/>
          </p:cNvSpPr>
          <p:nvPr/>
        </p:nvSpPr>
        <p:spPr bwMode="auto">
          <a:xfrm>
            <a:off x="4198739" y="3054538"/>
            <a:ext cx="8921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주임연구원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err="1">
                <a:latin typeface="맑은 고딕" pitchFamily="50" charset="-127"/>
                <a:ea typeface="맑은 고딕" pitchFamily="50" charset="-127"/>
              </a:rPr>
              <a:t>김병계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*2122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010-6476-0203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3" name="TextBox 319"/>
          <p:cNvSpPr txBox="1">
            <a:spLocks noChangeArrowheads="1"/>
          </p:cNvSpPr>
          <p:nvPr/>
        </p:nvSpPr>
        <p:spPr bwMode="auto">
          <a:xfrm>
            <a:off x="5559653" y="3049910"/>
            <a:ext cx="812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주임연구원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유영선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*2131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010-4655-0230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4" name="TextBox 319"/>
          <p:cNvSpPr txBox="1">
            <a:spLocks noChangeArrowheads="1"/>
          </p:cNvSpPr>
          <p:nvPr/>
        </p:nvSpPr>
        <p:spPr bwMode="auto">
          <a:xfrm>
            <a:off x="3004856" y="4040808"/>
            <a:ext cx="812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선임연구원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박병국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*2145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010-3225-1335</a:t>
            </a:r>
          </a:p>
        </p:txBody>
      </p:sp>
      <p:sp>
        <p:nvSpPr>
          <p:cNvPr id="186" name="TextBox 261"/>
          <p:cNvSpPr txBox="1">
            <a:spLocks noChangeArrowheads="1"/>
          </p:cNvSpPr>
          <p:nvPr/>
        </p:nvSpPr>
        <p:spPr bwMode="auto">
          <a:xfrm>
            <a:off x="5562828" y="2536825"/>
            <a:ext cx="86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팀  장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이광헌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*2130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010-8835-6135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0" name="TextBox 158"/>
          <p:cNvSpPr txBox="1">
            <a:spLocks noChangeArrowheads="1"/>
          </p:cNvSpPr>
          <p:nvPr/>
        </p:nvSpPr>
        <p:spPr bwMode="auto">
          <a:xfrm>
            <a:off x="6774408" y="3560763"/>
            <a:ext cx="8556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연구원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윤정문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*2162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010-4714-2871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5" name="TextBox 203"/>
          <p:cNvSpPr txBox="1">
            <a:spLocks noChangeArrowheads="1"/>
          </p:cNvSpPr>
          <p:nvPr/>
        </p:nvSpPr>
        <p:spPr bwMode="auto">
          <a:xfrm>
            <a:off x="6774408" y="4062413"/>
            <a:ext cx="8588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김진원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*2163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010-4475-5171</a:t>
            </a:r>
          </a:p>
        </p:txBody>
      </p:sp>
      <p:pic>
        <p:nvPicPr>
          <p:cNvPr id="197" name="Picture 1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6467623" y="3073948"/>
            <a:ext cx="330275" cy="41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9" name="Picture 2" descr="C:\DOCUME~1\user1\LOCALS~1\Temp\UNI00000ddc005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61922" y="1716048"/>
            <a:ext cx="50641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8" name="TextBox 155"/>
          <p:cNvSpPr txBox="1">
            <a:spLocks noChangeArrowheads="1"/>
          </p:cNvSpPr>
          <p:nvPr/>
        </p:nvSpPr>
        <p:spPr bwMode="auto">
          <a:xfrm>
            <a:off x="6751786" y="3054286"/>
            <a:ext cx="857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선임연구원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최명훈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*2161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010-8931-4375 </a:t>
            </a:r>
          </a:p>
        </p:txBody>
      </p:sp>
      <p:sp>
        <p:nvSpPr>
          <p:cNvPr id="200" name="TextBox 303"/>
          <p:cNvSpPr txBox="1">
            <a:spLocks noChangeArrowheads="1"/>
          </p:cNvSpPr>
          <p:nvPr/>
        </p:nvSpPr>
        <p:spPr bwMode="auto">
          <a:xfrm>
            <a:off x="8346757" y="3728681"/>
            <a:ext cx="841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대  리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김성호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580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*1403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010-9080-7789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1" name="TextBox 194"/>
          <p:cNvSpPr txBox="1">
            <a:spLocks noChangeArrowheads="1"/>
          </p:cNvSpPr>
          <p:nvPr/>
        </p:nvSpPr>
        <p:spPr bwMode="auto">
          <a:xfrm>
            <a:off x="8322945" y="2746018"/>
            <a:ext cx="857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팀  장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오창근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580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*1401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010-2656-5018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2" name="TextBox 303"/>
          <p:cNvSpPr txBox="1">
            <a:spLocks noChangeArrowheads="1"/>
          </p:cNvSpPr>
          <p:nvPr/>
        </p:nvSpPr>
        <p:spPr bwMode="auto">
          <a:xfrm>
            <a:off x="8330882" y="4219218"/>
            <a:ext cx="841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사  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윤영준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580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*1404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010-3363-6556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3" name="TextBox 194"/>
          <p:cNvSpPr txBox="1">
            <a:spLocks noChangeArrowheads="1"/>
          </p:cNvSpPr>
          <p:nvPr/>
        </p:nvSpPr>
        <p:spPr bwMode="auto">
          <a:xfrm>
            <a:off x="8327707" y="3230206"/>
            <a:ext cx="857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과  장 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구명환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580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*1402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010-3714-6410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4" name="TextBox 267"/>
          <p:cNvSpPr txBox="1">
            <a:spLocks noChangeArrowheads="1"/>
          </p:cNvSpPr>
          <p:nvPr/>
        </p:nvSpPr>
        <p:spPr bwMode="auto">
          <a:xfrm>
            <a:off x="8204835" y="1735098"/>
            <a:ext cx="9413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kumimoji="0" lang="ko-KR" altLang="en-US" sz="700" dirty="0">
                <a:latin typeface="+mj-lt"/>
                <a:ea typeface="맑은 고딕" pitchFamily="50" charset="-127"/>
              </a:rPr>
              <a:t>직책 </a:t>
            </a:r>
            <a:r>
              <a:rPr kumimoji="0" lang="en-US" altLang="ko-KR" sz="700" dirty="0">
                <a:latin typeface="+mj-lt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+mj-lt"/>
                <a:ea typeface="맑은 고딕" pitchFamily="50" charset="-127"/>
              </a:rPr>
              <a:t>단장 </a:t>
            </a:r>
            <a:endParaRPr kumimoji="0" lang="en-US" altLang="ko-KR" sz="700" dirty="0">
              <a:latin typeface="+mj-lt"/>
              <a:ea typeface="맑은 고딕" pitchFamily="50" charset="-127"/>
            </a:endParaRPr>
          </a:p>
          <a:p>
            <a:pPr>
              <a:defRPr/>
            </a:pPr>
            <a:r>
              <a:rPr kumimoji="0" lang="ko-KR" altLang="en-US" sz="700" dirty="0">
                <a:latin typeface="+mj-lt"/>
                <a:ea typeface="맑은 고딕" pitchFamily="50" charset="-127"/>
              </a:rPr>
              <a:t>성명 </a:t>
            </a:r>
            <a:r>
              <a:rPr kumimoji="0" lang="en-US" altLang="ko-KR" sz="700" dirty="0">
                <a:latin typeface="+mj-lt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+mj-lt"/>
                <a:ea typeface="맑은 고딕" pitchFamily="50" charset="-127"/>
              </a:rPr>
              <a:t>오창근</a:t>
            </a:r>
            <a:endParaRPr kumimoji="0" lang="en-US" altLang="ko-KR" sz="700" dirty="0">
              <a:latin typeface="+mj-lt"/>
              <a:ea typeface="맑은 고딕" pitchFamily="50" charset="-127"/>
            </a:endParaRPr>
          </a:p>
          <a:p>
            <a:pPr>
              <a:defRPr/>
            </a:pPr>
            <a:r>
              <a:rPr kumimoji="0" lang="ko-KR" altLang="en-US" sz="700" dirty="0">
                <a:latin typeface="+mj-lt"/>
                <a:ea typeface="맑은 고딕" pitchFamily="50" charset="-127"/>
              </a:rPr>
              <a:t>전화 </a:t>
            </a:r>
            <a:r>
              <a:rPr kumimoji="0" lang="en-US" altLang="ko-KR" sz="700" dirty="0">
                <a:latin typeface="+mj-lt"/>
                <a:ea typeface="맑은 고딕" pitchFamily="50" charset="-127"/>
              </a:rPr>
              <a:t>: </a:t>
            </a:r>
            <a:r>
              <a:rPr kumimoji="0" lang="en-US" altLang="ko-KR" sz="700" dirty="0" smtClean="0">
                <a:latin typeface="+mj-lt"/>
                <a:ea typeface="맑은 고딕" pitchFamily="50" charset="-127"/>
              </a:rPr>
              <a:t>580</a:t>
            </a:r>
            <a:r>
              <a:rPr kumimoji="0" lang="en-US" altLang="ko-KR" sz="700" b="1" dirty="0" smtClean="0">
                <a:latin typeface="+mj-lt"/>
                <a:ea typeface="맑은 고딕" pitchFamily="50" charset="-127"/>
              </a:rPr>
              <a:t>*1401</a:t>
            </a:r>
            <a:endParaRPr kumimoji="0" lang="en-US" altLang="ko-KR" sz="700" b="1" dirty="0">
              <a:latin typeface="+mj-lt"/>
              <a:ea typeface="맑은 고딕" pitchFamily="50" charset="-127"/>
            </a:endParaRPr>
          </a:p>
          <a:p>
            <a:pPr>
              <a:defRPr/>
            </a:pPr>
            <a:r>
              <a:rPr kumimoji="0" lang="en-US" altLang="ko-KR" sz="700" dirty="0">
                <a:latin typeface="+mj-lt"/>
                <a:ea typeface="맑은 고딕" pitchFamily="50" charset="-127"/>
              </a:rPr>
              <a:t> 010-2656-5018</a:t>
            </a:r>
            <a:endParaRPr kumimoji="0" lang="ko-KR" altLang="en-US" sz="700" dirty="0">
              <a:latin typeface="+mj-lt"/>
              <a:ea typeface="맑은 고딕" pitchFamily="50" charset="-127"/>
            </a:endParaRPr>
          </a:p>
        </p:txBody>
      </p:sp>
      <p:sp>
        <p:nvSpPr>
          <p:cNvPr id="210" name="TextBox 303"/>
          <p:cNvSpPr txBox="1">
            <a:spLocks noChangeArrowheads="1"/>
          </p:cNvSpPr>
          <p:nvPr/>
        </p:nvSpPr>
        <p:spPr bwMode="auto">
          <a:xfrm>
            <a:off x="8326120" y="4706581"/>
            <a:ext cx="808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사  원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전재홍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580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*1405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010-9655-5532</a:t>
            </a:r>
          </a:p>
        </p:txBody>
      </p:sp>
      <p:sp>
        <p:nvSpPr>
          <p:cNvPr id="215" name="TextBox 261"/>
          <p:cNvSpPr txBox="1">
            <a:spLocks noChangeArrowheads="1"/>
          </p:cNvSpPr>
          <p:nvPr/>
        </p:nvSpPr>
        <p:spPr bwMode="auto">
          <a:xfrm>
            <a:off x="5746010" y="1587903"/>
            <a:ext cx="1785938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 dirty="0" smtClean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 err="1" smtClean="0">
                <a:latin typeface="맑은 고딕" pitchFamily="50" charset="-127"/>
                <a:ea typeface="맑은 고딕" pitchFamily="50" charset="-127"/>
              </a:rPr>
              <a:t>센터장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700" dirty="0" smtClean="0">
                <a:latin typeface="맑은 고딕" pitchFamily="50" charset="-127"/>
                <a:ea typeface="맑은 고딕" pitchFamily="50" charset="-127"/>
              </a:rPr>
              <a:t>겸직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r>
              <a:rPr kumimoji="0" lang="ko-KR" altLang="en-US" sz="700" dirty="0" smtClean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 smtClean="0">
                <a:latin typeface="맑은 고딕" pitchFamily="50" charset="-127"/>
                <a:ea typeface="맑은 고딕" pitchFamily="50" charset="-127"/>
              </a:rPr>
              <a:t>김선홍</a:t>
            </a:r>
            <a:endParaRPr kumimoji="0" lang="en-US" altLang="ko-KR" sz="70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 smtClean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: 219</a:t>
            </a:r>
            <a:r>
              <a:rPr kumimoji="0" lang="en-US" altLang="ko-KR" sz="700" b="1" dirty="0" smtClean="0">
                <a:latin typeface="맑은 고딕" pitchFamily="50" charset="-127"/>
                <a:ea typeface="맑은 고딕" pitchFamily="50" charset="-127"/>
              </a:rPr>
              <a:t>*2120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   </a:t>
            </a:r>
            <a:r>
              <a:rPr kumimoji="0" lang="en-US" altLang="ko-KR" sz="700" dirty="0" err="1" smtClean="0">
                <a:latin typeface="맑은 고딕" pitchFamily="50" charset="-127"/>
                <a:ea typeface="맑은 고딕" pitchFamily="50" charset="-127"/>
              </a:rPr>
              <a:t>h.p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 : 010-8734-0775</a:t>
            </a:r>
            <a:endParaRPr kumimoji="0" lang="ko-KR" altLang="en-US" sz="7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5" name="직사각형 224"/>
          <p:cNvSpPr/>
          <p:nvPr/>
        </p:nvSpPr>
        <p:spPr>
          <a:xfrm>
            <a:off x="4898678" y="692695"/>
            <a:ext cx="2367209" cy="46098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26" name="TextBox 262"/>
          <p:cNvSpPr txBox="1">
            <a:spLocks noChangeArrowheads="1"/>
          </p:cNvSpPr>
          <p:nvPr/>
        </p:nvSpPr>
        <p:spPr bwMode="auto">
          <a:xfrm>
            <a:off x="4857874" y="404664"/>
            <a:ext cx="2448272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0" lang="ko-KR" altLang="en-US" sz="900" b="1" dirty="0" err="1" smtClean="0">
                <a:latin typeface="맑은 고딕" pitchFamily="50" charset="-127"/>
                <a:ea typeface="맑은 고딕" pitchFamily="50" charset="-127"/>
              </a:rPr>
              <a:t>고객만족감사팀</a:t>
            </a:r>
            <a:r>
              <a:rPr kumimoji="0" lang="ko-KR" altLang="en-US" sz="900" b="1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900" b="1" dirty="0" smtClean="0">
                <a:solidFill>
                  <a:prstClr val="black"/>
                </a:solidFill>
                <a:latin typeface="맑은 고딕"/>
                <a:ea typeface="맑은 고딕"/>
              </a:rPr>
              <a:t>(fax) 219-2200</a:t>
            </a:r>
            <a:endParaRPr kumimoji="0" lang="en-US" altLang="ko-KR" sz="9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1" name="TextBox 193"/>
          <p:cNvSpPr txBox="1">
            <a:spLocks noChangeArrowheads="1"/>
          </p:cNvSpPr>
          <p:nvPr/>
        </p:nvSpPr>
        <p:spPr bwMode="auto">
          <a:xfrm>
            <a:off x="5288959" y="672942"/>
            <a:ext cx="92220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팀  장 </a:t>
            </a: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박창민 </a:t>
            </a: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700" b="1" dirty="0" smtClean="0">
                <a:latin typeface="맑은 고딕" pitchFamily="50" charset="-127"/>
                <a:ea typeface="맑은 고딕" pitchFamily="50" charset="-127"/>
              </a:rPr>
              <a:t>*2299</a:t>
            </a:r>
            <a:endParaRPr kumimoji="0" lang="en-US" altLang="ko-KR" sz="7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011-9444-6605 </a:t>
            </a:r>
            <a:endParaRPr kumimoji="0" lang="ko-KR" altLang="en-US" sz="7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4" name="TextBox 249"/>
          <p:cNvSpPr txBox="1">
            <a:spLocks noChangeArrowheads="1"/>
          </p:cNvSpPr>
          <p:nvPr/>
        </p:nvSpPr>
        <p:spPr bwMode="auto">
          <a:xfrm>
            <a:off x="1666776" y="3028886"/>
            <a:ext cx="857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선임연구원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조현철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*2281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010-2642-3502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1" name="TextBox 359"/>
          <p:cNvSpPr txBox="1">
            <a:spLocks noChangeArrowheads="1"/>
          </p:cNvSpPr>
          <p:nvPr/>
        </p:nvSpPr>
        <p:spPr bwMode="auto">
          <a:xfrm>
            <a:off x="3015070" y="3052832"/>
            <a:ext cx="8699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책임연구원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유기현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*2141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010-2313-7088 </a:t>
            </a:r>
          </a:p>
        </p:txBody>
      </p:sp>
      <p:sp>
        <p:nvSpPr>
          <p:cNvPr id="221" name="TextBox 302"/>
          <p:cNvSpPr txBox="1">
            <a:spLocks noChangeArrowheads="1"/>
          </p:cNvSpPr>
          <p:nvPr/>
        </p:nvSpPr>
        <p:spPr bwMode="auto">
          <a:xfrm>
            <a:off x="506413" y="4557861"/>
            <a:ext cx="8379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연구원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손현노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*2208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011-9643-4372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60" name="Picture 24" descr="C:\DOCUME~1\user1\LOCALS~1\Temp\UNI00000ddc00e0.gif"/>
          <p:cNvPicPr>
            <a:picLocks noChangeAspect="1" noChangeArrowheads="1"/>
          </p:cNvPicPr>
          <p:nvPr/>
        </p:nvPicPr>
        <p:blipFill>
          <a:blip r:embed="rId38" cstate="print"/>
          <a:stretch>
            <a:fillRect/>
          </a:stretch>
        </p:blipFill>
        <p:spPr bwMode="auto">
          <a:xfrm>
            <a:off x="5272955" y="3573313"/>
            <a:ext cx="392566" cy="400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2" name="TextBox 322"/>
          <p:cNvSpPr txBox="1">
            <a:spLocks noChangeArrowheads="1"/>
          </p:cNvSpPr>
          <p:nvPr/>
        </p:nvSpPr>
        <p:spPr bwMode="auto">
          <a:xfrm>
            <a:off x="5586387" y="3549451"/>
            <a:ext cx="785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연구원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err="1" smtClean="0">
                <a:latin typeface="맑은 고딕" pitchFamily="50" charset="-127"/>
                <a:ea typeface="맑은 고딕" pitchFamily="50" charset="-127"/>
              </a:rPr>
              <a:t>김미의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*2133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 010-3442-0702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9" name="직사각형 268"/>
          <p:cNvSpPr/>
          <p:nvPr/>
        </p:nvSpPr>
        <p:spPr>
          <a:xfrm>
            <a:off x="5260330" y="4563219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pic>
        <p:nvPicPr>
          <p:cNvPr id="3084" name="Picture 241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7981950" y="5206142"/>
            <a:ext cx="3587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" name="Picture 230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7993380" y="3250843"/>
            <a:ext cx="411162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5" name="직사각형 274"/>
          <p:cNvSpPr/>
          <p:nvPr/>
        </p:nvSpPr>
        <p:spPr>
          <a:xfrm>
            <a:off x="7989887" y="5207730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27" name="직사각형 226"/>
          <p:cNvSpPr/>
          <p:nvPr/>
        </p:nvSpPr>
        <p:spPr>
          <a:xfrm>
            <a:off x="135762" y="5986165"/>
            <a:ext cx="1699491" cy="60642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41" name="직사각형 240"/>
          <p:cNvSpPr/>
          <p:nvPr/>
        </p:nvSpPr>
        <p:spPr>
          <a:xfrm>
            <a:off x="137349" y="5979815"/>
            <a:ext cx="1698347" cy="617537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solidFill>
              <a:schemeClr val="accent1">
                <a:shade val="50000"/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43" name="모서리가 둥근 직사각형 242"/>
          <p:cNvSpPr/>
          <p:nvPr/>
        </p:nvSpPr>
        <p:spPr bwMode="auto">
          <a:xfrm>
            <a:off x="107504" y="5786814"/>
            <a:ext cx="1741421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 w="165100" prst="coolSlant"/>
            <a:bevelB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247" name="TextBox 261"/>
          <p:cNvSpPr txBox="1">
            <a:spLocks noChangeArrowheads="1"/>
          </p:cNvSpPr>
          <p:nvPr/>
        </p:nvSpPr>
        <p:spPr bwMode="auto">
          <a:xfrm>
            <a:off x="400874" y="6128469"/>
            <a:ext cx="1287494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연구위원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 smtClean="0">
                <a:latin typeface="맑은 고딕" pitchFamily="50" charset="-127"/>
                <a:ea typeface="맑은 고딕" pitchFamily="50" charset="-127"/>
              </a:rPr>
              <a:t>박명환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219-2298</a:t>
            </a:r>
            <a:endParaRPr kumimoji="0" lang="ko-KR" altLang="en-US" sz="7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3" name="TextBox 252"/>
          <p:cNvSpPr txBox="1"/>
          <p:nvPr/>
        </p:nvSpPr>
        <p:spPr bwMode="auto">
          <a:xfrm>
            <a:off x="179512" y="5805190"/>
            <a:ext cx="158417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900" b="1" dirty="0">
                <a:latin typeface="+mj-lt"/>
                <a:ea typeface="+mn-ea"/>
              </a:rPr>
              <a:t>연구위원 </a:t>
            </a:r>
            <a:r>
              <a:rPr kumimoji="0" lang="en-US" altLang="ko-KR" sz="900" b="1" dirty="0">
                <a:latin typeface="+mj-lt"/>
                <a:ea typeface="+mn-ea"/>
              </a:rPr>
              <a:t>(fax) 219-2200</a:t>
            </a:r>
            <a:endParaRPr kumimoji="0" lang="ko-KR" altLang="en-US" sz="900" b="1" dirty="0">
              <a:latin typeface="+mj-lt"/>
              <a:ea typeface="+mn-ea"/>
            </a:endParaRPr>
          </a:p>
        </p:txBody>
      </p:sp>
      <p:cxnSp>
        <p:nvCxnSpPr>
          <p:cNvPr id="318" name="직선 연결선 317"/>
          <p:cNvCxnSpPr/>
          <p:nvPr/>
        </p:nvCxnSpPr>
        <p:spPr>
          <a:xfrm>
            <a:off x="92646" y="2431554"/>
            <a:ext cx="0" cy="2376264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직선 연결선 33"/>
          <p:cNvCxnSpPr/>
          <p:nvPr/>
        </p:nvCxnSpPr>
        <p:spPr>
          <a:xfrm rot="10800000">
            <a:off x="2633663" y="2605088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" name="Picture 20" descr="C:\DOCUME~1\user1\LOCALS~1\Temp\UNI00002e980c9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085184"/>
            <a:ext cx="39687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11" name="Picture 4" descr="C:\DOCUME~1\user1\LOCALS~1\Temp\Hnc\BinData\EMB0000023404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02363" y="4719638"/>
            <a:ext cx="38258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10" name="Picture 6" descr="C:\DOCUME~1\user1\LOCALS~1\Temp\Hnc\BinData\EMB0000023404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6525" y="4702175"/>
            <a:ext cx="4095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67138" y="4708525"/>
            <a:ext cx="415925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" name="Picture 16" descr="C:\DOCUME~1\user1\LOCALS~1\Temp\UNI00000ddc01a8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40213" y="1382395"/>
            <a:ext cx="366712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" name="Picture 20" descr="C:\DOCUME~1\user1\LOCALS~1\Temp\UNI00002e980c9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8" y="411163"/>
            <a:ext cx="389697" cy="425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" name="Picture 8" descr="C:\DOCUME~1\user1\LOCALS~1\Temp\UNI00002e980c6e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0232" y="1381125"/>
            <a:ext cx="41275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2" name="Picture 3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41950" y="1384518"/>
            <a:ext cx="40005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" name="Picture 26" descr="C:\DOCUME~1\user1\LOCALS~1\Temp\UNI00000ddc00e8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41483" y="2390458"/>
            <a:ext cx="368617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" name="Picture 25" descr="C:\DOCUME~1\user1\LOCALS~1\Temp\UNI00000ddc0206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48149" y="1892300"/>
            <a:ext cx="369071" cy="418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4" name="Picture 20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44242" y="2916238"/>
            <a:ext cx="377825" cy="440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" name="Picture 4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448300" y="2405063"/>
            <a:ext cx="376966" cy="388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" name="Picture 12" descr="C:\DOCUME~1\user1\LOCALS~1\Temp\UNI00000ddc0096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437366" y="1894672"/>
            <a:ext cx="4143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" name="Picture 28" descr="C:\DOCUME~1\user1\LOCALS~1\Temp\Hnc\BinData\EMB00002e980c18.jpg"/>
          <p:cNvPicPr>
            <a:picLocks noChangeAspect="1" noChangeArrowheads="1"/>
          </p:cNvPicPr>
          <p:nvPr/>
        </p:nvPicPr>
        <p:blipFill>
          <a:blip r:embed="rId15" cstate="print"/>
          <a:stretch>
            <a:fillRect/>
          </a:stretch>
        </p:blipFill>
        <p:spPr bwMode="auto">
          <a:xfrm>
            <a:off x="257870" y="1909311"/>
            <a:ext cx="360040" cy="4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7" name="Picture 20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68288" y="2434605"/>
            <a:ext cx="366712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" name="Picture 28" descr="C:\DOCUME~1\user1\LOCALS~1\Temp\UNI00000ddc00f0.gif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57175" y="1386805"/>
            <a:ext cx="3810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5" name="직선 연결선 54"/>
          <p:cNvCxnSpPr/>
          <p:nvPr/>
        </p:nvCxnSpPr>
        <p:spPr>
          <a:xfrm rot="10800000" flipV="1">
            <a:off x="155575" y="1582738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 rot="10800000" flipV="1">
            <a:off x="1404938" y="1582738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0" name="Picture 30" descr="C:\DOCUME~1\user1\LOCALS~1\Temp\UNI00000ddc00f8.gif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513756" y="1390933"/>
            <a:ext cx="395287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" name="Picture 6" descr="C:\DOCUME~1\user1\LOCALS~1\Temp\Hnc\BinData\EMB00000ddc0179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515021" y="1911499"/>
            <a:ext cx="38576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" name="Picture 21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744470" y="1378233"/>
            <a:ext cx="384175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" name="Picture 14" descr="C:\DOCUME~1\user1\LOCALS~1\Temp\Hnc\BinData\EMB00000ddc017f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740025" y="2397076"/>
            <a:ext cx="38893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2" name="직선 연결선 31"/>
          <p:cNvCxnSpPr/>
          <p:nvPr/>
        </p:nvCxnSpPr>
        <p:spPr>
          <a:xfrm rot="10800000" flipV="1">
            <a:off x="2633663" y="2098675"/>
            <a:ext cx="92075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/>
          <p:cNvCxnSpPr/>
          <p:nvPr/>
        </p:nvCxnSpPr>
        <p:spPr>
          <a:xfrm rot="10800000">
            <a:off x="2633663" y="2106613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직사각형 195"/>
          <p:cNvSpPr/>
          <p:nvPr/>
        </p:nvSpPr>
        <p:spPr>
          <a:xfrm>
            <a:off x="3967163" y="333375"/>
            <a:ext cx="3835672" cy="506413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solidFill>
              <a:schemeClr val="accent1">
                <a:shade val="50000"/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215" name="직선 연결선 214"/>
          <p:cNvCxnSpPr/>
          <p:nvPr/>
        </p:nvCxnSpPr>
        <p:spPr>
          <a:xfrm rot="10800000">
            <a:off x="5335588" y="2597150"/>
            <a:ext cx="82550" cy="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2" name="Picture 24" descr="C:\DOCUME~1\user1\LOCALS~1\Temp\UNI00000ddc00e0.gif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243388" y="3381375"/>
            <a:ext cx="3667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24" descr="C:\DOCUME~1\user1\LOCALS~1\Temp\UNI00000ddc00e0.gif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242118" y="2903538"/>
            <a:ext cx="361632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94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6668616" y="2398663"/>
            <a:ext cx="373534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" name="직사각형 203"/>
          <p:cNvSpPr/>
          <p:nvPr/>
        </p:nvSpPr>
        <p:spPr>
          <a:xfrm>
            <a:off x="3976688" y="260350"/>
            <a:ext cx="3835672" cy="5873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175" name="직선 연결선 174"/>
          <p:cNvCxnSpPr/>
          <p:nvPr/>
        </p:nvCxnSpPr>
        <p:spPr>
          <a:xfrm flipH="1">
            <a:off x="6647979" y="2640013"/>
            <a:ext cx="1587" cy="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직사각형 3"/>
          <p:cNvSpPr/>
          <p:nvPr/>
        </p:nvSpPr>
        <p:spPr>
          <a:xfrm>
            <a:off x="509588" y="331788"/>
            <a:ext cx="3225800" cy="504825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solidFill>
              <a:schemeClr val="accent1">
                <a:shade val="50000"/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107950" y="344488"/>
            <a:ext cx="3636963" cy="4953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7" name="모서리가 둥근 직사각형 6"/>
          <p:cNvSpPr/>
          <p:nvPr/>
        </p:nvSpPr>
        <p:spPr>
          <a:xfrm>
            <a:off x="1402719" y="977884"/>
            <a:ext cx="1000132" cy="285752"/>
          </a:xfrm>
          <a:prstGeom prst="roundRect">
            <a:avLst/>
          </a:prstGeom>
          <a:solidFill>
            <a:srgbClr val="F8C8F1"/>
          </a:solidFill>
          <a:ln w="38100" cap="rnd" cmpd="thinThick">
            <a:solidFill>
              <a:srgbClr val="FF99FF"/>
            </a:solidFill>
            <a:miter lim="800000"/>
          </a:ln>
          <a:effectLst/>
          <a:scene3d>
            <a:camera prst="orthographicFront"/>
            <a:lightRig rig="brightRoom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1503363" y="1374775"/>
            <a:ext cx="1004887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2627055" y="970264"/>
            <a:ext cx="1000132" cy="285752"/>
          </a:xfrm>
          <a:prstGeom prst="roundRect">
            <a:avLst/>
          </a:prstGeom>
          <a:solidFill>
            <a:srgbClr val="F8C8F1"/>
          </a:solidFill>
          <a:ln w="38100" cap="rnd" cmpd="thinThick">
            <a:solidFill>
              <a:srgbClr val="FF99FF"/>
            </a:solidFill>
            <a:miter lim="800000"/>
          </a:ln>
          <a:effectLst/>
          <a:scene3d>
            <a:camera prst="orthographicFront"/>
            <a:lightRig rig="brightRoom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2733675" y="1887538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2733675" y="1373188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8" name="직사각형 17"/>
          <p:cNvSpPr/>
          <p:nvPr/>
        </p:nvSpPr>
        <p:spPr>
          <a:xfrm>
            <a:off x="2733675" y="2397125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1" name="모서리가 둥근 직사각형 20"/>
          <p:cNvSpPr/>
          <p:nvPr/>
        </p:nvSpPr>
        <p:spPr bwMode="auto">
          <a:xfrm>
            <a:off x="106727" y="180953"/>
            <a:ext cx="3670577" cy="21433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 w="165100" prst="coolSlant"/>
            <a:bevelB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cxnSp>
        <p:nvCxnSpPr>
          <p:cNvPr id="25" name="직선 연결선 24"/>
          <p:cNvCxnSpPr/>
          <p:nvPr/>
        </p:nvCxnSpPr>
        <p:spPr>
          <a:xfrm rot="10800000" flipV="1">
            <a:off x="1408113" y="2100263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/>
          <p:nvPr/>
        </p:nvCxnSpPr>
        <p:spPr>
          <a:xfrm>
            <a:off x="2635250" y="1243013"/>
            <a:ext cx="7938" cy="1895475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 rot="10800000" flipV="1">
            <a:off x="2630488" y="1582738"/>
            <a:ext cx="92075" cy="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 rot="10800000">
            <a:off x="2633663" y="3128963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모서리가 둥근 직사각형 39"/>
          <p:cNvSpPr/>
          <p:nvPr/>
        </p:nvSpPr>
        <p:spPr>
          <a:xfrm>
            <a:off x="152691" y="978495"/>
            <a:ext cx="1000132" cy="285752"/>
          </a:xfrm>
          <a:prstGeom prst="roundRect">
            <a:avLst/>
          </a:prstGeom>
          <a:solidFill>
            <a:srgbClr val="F8C8F1"/>
          </a:solidFill>
          <a:ln w="38100" cap="rnd" cmpd="thinThick">
            <a:solidFill>
              <a:srgbClr val="FF99FF"/>
            </a:solidFill>
            <a:miter lim="800000"/>
          </a:ln>
          <a:effectLst/>
          <a:scene3d>
            <a:camera prst="orthographicFront"/>
            <a:lightRig rig="brightRoom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1" name="직사각형 40"/>
          <p:cNvSpPr/>
          <p:nvPr/>
        </p:nvSpPr>
        <p:spPr>
          <a:xfrm>
            <a:off x="254000" y="1371600"/>
            <a:ext cx="1004888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3" name="직사각형 42"/>
          <p:cNvSpPr/>
          <p:nvPr/>
        </p:nvSpPr>
        <p:spPr>
          <a:xfrm>
            <a:off x="258763" y="2422525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7" name="모서리가 둥근 직사각형 46"/>
          <p:cNvSpPr/>
          <p:nvPr/>
        </p:nvSpPr>
        <p:spPr>
          <a:xfrm>
            <a:off x="4129708" y="982905"/>
            <a:ext cx="1000132" cy="285752"/>
          </a:xfrm>
          <a:prstGeom prst="roundRect">
            <a:avLst/>
          </a:prstGeom>
          <a:solidFill>
            <a:srgbClr val="F8C8F1"/>
          </a:solidFill>
          <a:ln w="38100" cap="rnd" cmpd="thinThick">
            <a:solidFill>
              <a:srgbClr val="FF99FF"/>
            </a:solidFill>
            <a:miter lim="800000"/>
          </a:ln>
          <a:effectLst/>
          <a:scene3d>
            <a:camera prst="orthographicFront"/>
            <a:lightRig rig="brightRoom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4235450" y="1878013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cxnSp>
        <p:nvCxnSpPr>
          <p:cNvPr id="54" name="직선 연결선 53"/>
          <p:cNvCxnSpPr/>
          <p:nvPr/>
        </p:nvCxnSpPr>
        <p:spPr>
          <a:xfrm flipH="1">
            <a:off x="146050" y="1250950"/>
            <a:ext cx="6351" cy="136525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직선 연결선 55"/>
          <p:cNvCxnSpPr/>
          <p:nvPr/>
        </p:nvCxnSpPr>
        <p:spPr>
          <a:xfrm rot="10800000" flipV="1">
            <a:off x="149225" y="2100263"/>
            <a:ext cx="92075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직선 연결선 56"/>
          <p:cNvCxnSpPr/>
          <p:nvPr/>
        </p:nvCxnSpPr>
        <p:spPr>
          <a:xfrm rot="10800000">
            <a:off x="149225" y="2600325"/>
            <a:ext cx="92075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연결선 60"/>
          <p:cNvCxnSpPr/>
          <p:nvPr/>
        </p:nvCxnSpPr>
        <p:spPr>
          <a:xfrm>
            <a:off x="4140200" y="1268413"/>
            <a:ext cx="0" cy="234950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직선 연결선 61"/>
          <p:cNvCxnSpPr/>
          <p:nvPr/>
        </p:nvCxnSpPr>
        <p:spPr>
          <a:xfrm rot="10800000">
            <a:off x="4130675" y="1589088"/>
            <a:ext cx="92075" cy="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연결선 62"/>
          <p:cNvCxnSpPr/>
          <p:nvPr/>
        </p:nvCxnSpPr>
        <p:spPr>
          <a:xfrm rot="10800000" flipV="1">
            <a:off x="4133850" y="2098675"/>
            <a:ext cx="92075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/>
          <p:cNvCxnSpPr/>
          <p:nvPr/>
        </p:nvCxnSpPr>
        <p:spPr>
          <a:xfrm rot="10800000">
            <a:off x="4125913" y="2584450"/>
            <a:ext cx="92075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모서리가 둥근 직사각형 67"/>
          <p:cNvSpPr/>
          <p:nvPr/>
        </p:nvSpPr>
        <p:spPr>
          <a:xfrm>
            <a:off x="5277478" y="990525"/>
            <a:ext cx="1000132" cy="285752"/>
          </a:xfrm>
          <a:prstGeom prst="roundRect">
            <a:avLst/>
          </a:prstGeom>
          <a:solidFill>
            <a:srgbClr val="F8C8F1"/>
          </a:solidFill>
          <a:ln w="38100" cap="rnd" cmpd="thinThick">
            <a:solidFill>
              <a:srgbClr val="FF99FF"/>
            </a:solidFill>
            <a:miter lim="800000"/>
          </a:ln>
          <a:effectLst/>
          <a:scene3d>
            <a:camera prst="orthographicFront"/>
            <a:lightRig rig="brightRoom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75" name="모서리가 둥근 직사각형 74"/>
          <p:cNvSpPr/>
          <p:nvPr/>
        </p:nvSpPr>
        <p:spPr>
          <a:xfrm>
            <a:off x="6535490" y="990214"/>
            <a:ext cx="1134950" cy="285752"/>
          </a:xfrm>
          <a:prstGeom prst="roundRect">
            <a:avLst/>
          </a:prstGeom>
          <a:solidFill>
            <a:srgbClr val="F8C8F1"/>
          </a:solidFill>
          <a:ln w="38100" cap="rnd" cmpd="thinThick">
            <a:solidFill>
              <a:srgbClr val="FF99FF"/>
            </a:solidFill>
            <a:miter lim="800000"/>
          </a:ln>
          <a:effectLst/>
          <a:scene3d>
            <a:camera prst="orthographicFront"/>
            <a:lightRig rig="brightRoom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77" name="직사각형 76"/>
          <p:cNvSpPr/>
          <p:nvPr/>
        </p:nvSpPr>
        <p:spPr>
          <a:xfrm>
            <a:off x="6654329" y="1885950"/>
            <a:ext cx="1135062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cxnSp>
        <p:nvCxnSpPr>
          <p:cNvPr id="82" name="직선 연결선 81"/>
          <p:cNvCxnSpPr/>
          <p:nvPr/>
        </p:nvCxnSpPr>
        <p:spPr>
          <a:xfrm>
            <a:off x="5314950" y="1287463"/>
            <a:ext cx="20638" cy="1311275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직선 연결선 88"/>
          <p:cNvCxnSpPr/>
          <p:nvPr/>
        </p:nvCxnSpPr>
        <p:spPr>
          <a:xfrm>
            <a:off x="6541616" y="1263650"/>
            <a:ext cx="23813" cy="136800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직선 연결선 89"/>
          <p:cNvCxnSpPr/>
          <p:nvPr/>
        </p:nvCxnSpPr>
        <p:spPr>
          <a:xfrm flipH="1">
            <a:off x="6635279" y="1603375"/>
            <a:ext cx="1587" cy="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직선 연결선 90"/>
          <p:cNvCxnSpPr/>
          <p:nvPr/>
        </p:nvCxnSpPr>
        <p:spPr>
          <a:xfrm flipH="1" flipV="1">
            <a:off x="6644804" y="2120900"/>
            <a:ext cx="1587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직사각형 104"/>
          <p:cNvSpPr/>
          <p:nvPr/>
        </p:nvSpPr>
        <p:spPr>
          <a:xfrm>
            <a:off x="6660679" y="2408238"/>
            <a:ext cx="1135062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20" name="직사각형 119"/>
          <p:cNvSpPr/>
          <p:nvPr/>
        </p:nvSpPr>
        <p:spPr>
          <a:xfrm>
            <a:off x="354013" y="5033963"/>
            <a:ext cx="1912937" cy="4873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21" name="직사각형 120"/>
          <p:cNvSpPr/>
          <p:nvPr/>
        </p:nvSpPr>
        <p:spPr>
          <a:xfrm>
            <a:off x="809625" y="5045075"/>
            <a:ext cx="1460500" cy="492125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solidFill>
              <a:schemeClr val="accent1">
                <a:shade val="50000"/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22" name="모서리가 둥근 직사각형 121"/>
          <p:cNvSpPr/>
          <p:nvPr/>
        </p:nvSpPr>
        <p:spPr bwMode="auto">
          <a:xfrm>
            <a:off x="354037" y="4733651"/>
            <a:ext cx="1924343" cy="34830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 w="165100" prst="coolSlant"/>
            <a:bevelB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6" name="직사각형 125"/>
          <p:cNvSpPr/>
          <p:nvPr/>
        </p:nvSpPr>
        <p:spPr>
          <a:xfrm>
            <a:off x="357188" y="5548313"/>
            <a:ext cx="4575175" cy="12096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28" name="모서리가 둥근 직사각형 127"/>
          <p:cNvSpPr/>
          <p:nvPr/>
        </p:nvSpPr>
        <p:spPr>
          <a:xfrm>
            <a:off x="2483768" y="5306390"/>
            <a:ext cx="1000132" cy="214314"/>
          </a:xfrm>
          <a:prstGeom prst="roundRect">
            <a:avLst/>
          </a:prstGeom>
          <a:solidFill>
            <a:srgbClr val="F8C8F1"/>
          </a:solidFill>
          <a:ln w="38100" cap="rnd" cmpd="thinThick">
            <a:solidFill>
              <a:srgbClr val="FF99FF"/>
            </a:solidFill>
            <a:miter lim="800000"/>
          </a:ln>
          <a:effectLst/>
          <a:scene3d>
            <a:camera prst="orthographicFront"/>
            <a:lightRig rig="brightRoom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>
            <a:off x="4929188" y="5543550"/>
            <a:ext cx="2620962" cy="12096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30" name="모서리가 둥근 직사각형 129"/>
          <p:cNvSpPr/>
          <p:nvPr/>
        </p:nvSpPr>
        <p:spPr>
          <a:xfrm>
            <a:off x="4985380" y="5295912"/>
            <a:ext cx="1000132" cy="214314"/>
          </a:xfrm>
          <a:prstGeom prst="roundRect">
            <a:avLst/>
          </a:prstGeom>
          <a:solidFill>
            <a:srgbClr val="F8C8F1"/>
          </a:solidFill>
          <a:ln w="38100" cap="rnd" cmpd="thinThick">
            <a:solidFill>
              <a:srgbClr val="FF99FF"/>
            </a:solidFill>
            <a:miter lim="800000"/>
          </a:ln>
          <a:effectLst/>
          <a:scene3d>
            <a:camera prst="orthographicFront"/>
            <a:lightRig rig="brightRoom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182" name="TextBox 148"/>
          <p:cNvSpPr txBox="1">
            <a:spLocks noChangeArrowheads="1"/>
          </p:cNvSpPr>
          <p:nvPr/>
        </p:nvSpPr>
        <p:spPr bwMode="auto">
          <a:xfrm>
            <a:off x="528638" y="160338"/>
            <a:ext cx="253523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ko-KR" altLang="en-US" sz="900" b="1">
                <a:latin typeface="맑은 고딕" pitchFamily="50" charset="-127"/>
                <a:ea typeface="맑은 고딕" pitchFamily="50" charset="-127"/>
              </a:rPr>
              <a:t>행정지원실 </a:t>
            </a:r>
            <a:r>
              <a:rPr kumimoji="0" lang="en-US" altLang="ko-KR" sz="900" b="1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900" b="1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900" b="1">
                <a:latin typeface="맑은 고딕" pitchFamily="50" charset="-127"/>
                <a:ea typeface="맑은 고딕" pitchFamily="50" charset="-127"/>
              </a:rPr>
              <a:t>fax ) 219-2200</a:t>
            </a:r>
            <a:endParaRPr kumimoji="0" lang="ko-KR" altLang="en-US" sz="900" b="1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183" name="TextBox 141"/>
          <p:cNvSpPr txBox="1">
            <a:spLocks noChangeArrowheads="1"/>
          </p:cNvSpPr>
          <p:nvPr/>
        </p:nvSpPr>
        <p:spPr bwMode="auto">
          <a:xfrm>
            <a:off x="1416348" y="998538"/>
            <a:ext cx="94902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0" lang="ko-KR" altLang="en-US" sz="900" b="1" dirty="0" err="1">
                <a:latin typeface="맑은 고딕" pitchFamily="50" charset="-127"/>
                <a:ea typeface="맑은 고딕" pitchFamily="50" charset="-127"/>
              </a:rPr>
              <a:t>총무인사팀</a:t>
            </a:r>
            <a:endParaRPr kumimoji="0" lang="en-US" altLang="ko-KR" sz="9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185" name="TextBox 169"/>
          <p:cNvSpPr txBox="1">
            <a:spLocks noChangeArrowheads="1"/>
          </p:cNvSpPr>
          <p:nvPr/>
        </p:nvSpPr>
        <p:spPr bwMode="auto">
          <a:xfrm>
            <a:off x="2625725" y="987425"/>
            <a:ext cx="100012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ko-KR" altLang="en-US" sz="900" b="1" dirty="0" err="1">
                <a:latin typeface="맑은 고딕" pitchFamily="50" charset="-127"/>
                <a:ea typeface="맑은 고딕" pitchFamily="50" charset="-127"/>
              </a:rPr>
              <a:t>재무팀</a:t>
            </a:r>
            <a:endParaRPr kumimoji="0" lang="en-US" altLang="ko-KR" sz="9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192" name="TextBox 192"/>
          <p:cNvSpPr txBox="1">
            <a:spLocks noChangeArrowheads="1"/>
          </p:cNvSpPr>
          <p:nvPr/>
        </p:nvSpPr>
        <p:spPr bwMode="auto">
          <a:xfrm>
            <a:off x="150813" y="1000125"/>
            <a:ext cx="10001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ko-KR" altLang="en-US" sz="900" b="1" dirty="0">
                <a:latin typeface="맑은 고딕" pitchFamily="50" charset="-127"/>
                <a:ea typeface="맑은 고딕" pitchFamily="50" charset="-127"/>
              </a:rPr>
              <a:t>경영기획팀</a:t>
            </a:r>
            <a:endParaRPr kumimoji="0" lang="en-US" altLang="ko-KR" sz="9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197" name="TextBox 279"/>
          <p:cNvSpPr txBox="1">
            <a:spLocks noChangeArrowheads="1"/>
          </p:cNvSpPr>
          <p:nvPr/>
        </p:nvSpPr>
        <p:spPr bwMode="auto">
          <a:xfrm>
            <a:off x="6528916" y="957263"/>
            <a:ext cx="11350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ko-KR" altLang="en-US" sz="900" b="1" dirty="0" smtClean="0">
                <a:latin typeface="맑은 고딕" pitchFamily="50" charset="-127"/>
                <a:ea typeface="맑은 고딕" pitchFamily="50" charset="-127"/>
              </a:rPr>
              <a:t>연료전지센터</a:t>
            </a:r>
            <a:endParaRPr kumimoji="0" lang="en-US" altLang="ko-KR" sz="900" b="1" dirty="0" smtClean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kumimoji="0" lang="en-US" altLang="ko-KR" sz="700" b="1" dirty="0" smtClean="0">
                <a:latin typeface="맑은 고딕" pitchFamily="50" charset="-127"/>
                <a:ea typeface="맑은 고딕" pitchFamily="50" charset="-127"/>
              </a:rPr>
              <a:t>(fax) 714-3390</a:t>
            </a:r>
            <a:endParaRPr kumimoji="0" lang="en-US" altLang="ko-KR" sz="7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03" name="TextBox 331"/>
          <p:cNvSpPr txBox="1">
            <a:spLocks noChangeArrowheads="1"/>
          </p:cNvSpPr>
          <p:nvPr/>
        </p:nvSpPr>
        <p:spPr bwMode="auto">
          <a:xfrm>
            <a:off x="2611438" y="5280025"/>
            <a:ext cx="779462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900" b="1">
                <a:latin typeface="맑은 고딕" pitchFamily="50" charset="-127"/>
                <a:ea typeface="맑은 고딕" pitchFamily="50" charset="-127"/>
              </a:rPr>
              <a:t>기술지원팀</a:t>
            </a:r>
          </a:p>
        </p:txBody>
      </p:sp>
      <p:sp>
        <p:nvSpPr>
          <p:cNvPr id="4204" name="TextBox 356"/>
          <p:cNvSpPr txBox="1">
            <a:spLocks noChangeArrowheads="1"/>
          </p:cNvSpPr>
          <p:nvPr/>
        </p:nvSpPr>
        <p:spPr bwMode="auto">
          <a:xfrm>
            <a:off x="5127625" y="5272088"/>
            <a:ext cx="827088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900" b="1">
                <a:latin typeface="맑은 고딕" pitchFamily="50" charset="-127"/>
                <a:ea typeface="맑은 고딕" pitchFamily="50" charset="-127"/>
              </a:rPr>
              <a:t>연구지원팀</a:t>
            </a:r>
          </a:p>
        </p:txBody>
      </p:sp>
      <p:cxnSp>
        <p:nvCxnSpPr>
          <p:cNvPr id="173" name="직선 연결선 172"/>
          <p:cNvCxnSpPr/>
          <p:nvPr/>
        </p:nvCxnSpPr>
        <p:spPr>
          <a:xfrm rot="10800000">
            <a:off x="4146550" y="3103563"/>
            <a:ext cx="90488" cy="1587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12" name="그림 232" descr="단장사진(양성모).bmp"/>
          <p:cNvPicPr>
            <a:picLocks noChangeAspect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5227638" y="4205288"/>
            <a:ext cx="512762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13" name="Picture 42" descr="C:\DOCUME~1\user1\LOCALS~1\Temp\Hnc\BinData\EMB00000ddc00c5.JP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3757613" y="4217988"/>
            <a:ext cx="500062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" name="직사각형 184"/>
          <p:cNvSpPr/>
          <p:nvPr/>
        </p:nvSpPr>
        <p:spPr>
          <a:xfrm>
            <a:off x="3749675" y="4200525"/>
            <a:ext cx="1366838" cy="5000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86" name="직사각형 185"/>
          <p:cNvSpPr/>
          <p:nvPr/>
        </p:nvSpPr>
        <p:spPr>
          <a:xfrm>
            <a:off x="4256088" y="4168775"/>
            <a:ext cx="842962" cy="504825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solidFill>
              <a:schemeClr val="accent1">
                <a:shade val="50000"/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87" name="모서리가 둥근 직사각형 186"/>
          <p:cNvSpPr/>
          <p:nvPr/>
        </p:nvSpPr>
        <p:spPr bwMode="auto">
          <a:xfrm>
            <a:off x="3757403" y="3893560"/>
            <a:ext cx="1366744" cy="331351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 w="165100" prst="coolSlant"/>
            <a:bevelB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88" name="직사각형 187"/>
          <p:cNvSpPr/>
          <p:nvPr/>
        </p:nvSpPr>
        <p:spPr>
          <a:xfrm>
            <a:off x="5221288" y="4189413"/>
            <a:ext cx="1366837" cy="5000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89" name="직사각형 188"/>
          <p:cNvSpPr/>
          <p:nvPr/>
        </p:nvSpPr>
        <p:spPr>
          <a:xfrm>
            <a:off x="5726113" y="4173538"/>
            <a:ext cx="842962" cy="504825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solidFill>
              <a:schemeClr val="accent1">
                <a:shade val="50000"/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90" name="모서리가 둥근 직사각형 189"/>
          <p:cNvSpPr/>
          <p:nvPr/>
        </p:nvSpPr>
        <p:spPr bwMode="auto">
          <a:xfrm>
            <a:off x="5227995" y="3890984"/>
            <a:ext cx="1366744" cy="33625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 w="165100" prst="coolSlant"/>
            <a:bevelB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91" name="직사각형 190"/>
          <p:cNvSpPr/>
          <p:nvPr/>
        </p:nvSpPr>
        <p:spPr>
          <a:xfrm>
            <a:off x="3752850" y="4706938"/>
            <a:ext cx="3411538" cy="5127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225" name="TextBox 356"/>
          <p:cNvSpPr txBox="1">
            <a:spLocks noChangeArrowheads="1"/>
          </p:cNvSpPr>
          <p:nvPr/>
        </p:nvSpPr>
        <p:spPr bwMode="auto">
          <a:xfrm>
            <a:off x="3681413" y="3875088"/>
            <a:ext cx="14128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ko-KR" sz="900" b="1">
                <a:latin typeface="맑은 고딕" pitchFamily="50" charset="-127"/>
                <a:ea typeface="맑은 고딕" pitchFamily="50" charset="-127"/>
              </a:rPr>
              <a:t>R&amp;D</a:t>
            </a:r>
            <a:r>
              <a:rPr kumimoji="0" lang="ko-KR" altLang="en-US" sz="900" b="1">
                <a:latin typeface="맑은 고딕" pitchFamily="50" charset="-127"/>
                <a:ea typeface="맑은 고딕" pitchFamily="50" charset="-127"/>
              </a:rPr>
              <a:t>클러스터사업단 </a:t>
            </a:r>
            <a:endParaRPr kumimoji="0" lang="en-US" altLang="ko-KR" sz="900" b="1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kumimoji="0" lang="en-US" altLang="ko-KR" sz="900" b="1">
                <a:latin typeface="맑은 고딕" pitchFamily="50" charset="-127"/>
                <a:ea typeface="맑은 고딕" pitchFamily="50" charset="-127"/>
              </a:rPr>
              <a:t>(Fax) 219-2355</a:t>
            </a:r>
            <a:endParaRPr kumimoji="0" lang="ko-KR" altLang="en-US" sz="900" b="1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26" name="TextBox 358"/>
          <p:cNvSpPr txBox="1">
            <a:spLocks noChangeArrowheads="1"/>
          </p:cNvSpPr>
          <p:nvPr/>
        </p:nvSpPr>
        <p:spPr bwMode="auto">
          <a:xfrm>
            <a:off x="4168775" y="4191000"/>
            <a:ext cx="107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직급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단장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겸임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 err="1">
                <a:latin typeface="맑은 고딕" pitchFamily="50" charset="-127"/>
                <a:ea typeface="맑은 고딕" pitchFamily="50" charset="-127"/>
              </a:rPr>
              <a:t>김철생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700" b="1" dirty="0" smtClean="0">
                <a:latin typeface="맑은 고딕" pitchFamily="50" charset="-127"/>
                <a:ea typeface="맑은 고딕" pitchFamily="50" charset="-127"/>
              </a:rPr>
              <a:t>*2350</a:t>
            </a:r>
            <a:endParaRPr kumimoji="0" lang="en-US" altLang="ko-KR" sz="7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700" dirty="0" err="1">
                <a:latin typeface="맑은 고딕" pitchFamily="50" charset="-127"/>
                <a:ea typeface="맑은 고딕" pitchFamily="50" charset="-127"/>
              </a:rPr>
              <a:t>h.P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 : 010-5413-8428</a:t>
            </a:r>
            <a:endParaRPr kumimoji="0" lang="ko-KR" altLang="en-US" sz="7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27" name="TextBox 229"/>
          <p:cNvSpPr txBox="1">
            <a:spLocks noChangeArrowheads="1"/>
          </p:cNvSpPr>
          <p:nvPr/>
        </p:nvSpPr>
        <p:spPr bwMode="auto">
          <a:xfrm>
            <a:off x="5170488" y="3867150"/>
            <a:ext cx="149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ko-KR" altLang="en-US" sz="900" b="1">
                <a:latin typeface="맑은 고딕" pitchFamily="50" charset="-127"/>
                <a:ea typeface="맑은 고딕" pitchFamily="50" charset="-127"/>
              </a:rPr>
              <a:t>고비강도소재사업단</a:t>
            </a:r>
            <a:endParaRPr kumimoji="0" lang="en-US" altLang="ko-KR" sz="900" b="1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kumimoji="0" lang="en-US" altLang="ko-KR" sz="900" b="1">
                <a:latin typeface="맑은 고딕" pitchFamily="50" charset="-127"/>
                <a:ea typeface="맑은 고딕" pitchFamily="50" charset="-127"/>
              </a:rPr>
              <a:t>(Fax) 219-2355</a:t>
            </a:r>
            <a:endParaRPr kumimoji="0" lang="ko-KR" altLang="en-US" sz="900" b="1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28" name="TextBox 231"/>
          <p:cNvSpPr txBox="1">
            <a:spLocks noChangeArrowheads="1"/>
          </p:cNvSpPr>
          <p:nvPr/>
        </p:nvSpPr>
        <p:spPr bwMode="auto">
          <a:xfrm>
            <a:off x="5657850" y="4194175"/>
            <a:ext cx="1019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직급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단장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겸임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양성모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700" b="1" dirty="0" smtClean="0">
                <a:latin typeface="맑은 고딕" pitchFamily="50" charset="-127"/>
                <a:ea typeface="맑은 고딕" pitchFamily="50" charset="-127"/>
              </a:rPr>
              <a:t>*2357</a:t>
            </a:r>
            <a:endParaRPr kumimoji="0" lang="en-US" altLang="ko-KR" sz="7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700" dirty="0" err="1">
                <a:latin typeface="맑은 고딕" pitchFamily="50" charset="-127"/>
                <a:ea typeface="맑은 고딕" pitchFamily="50" charset="-127"/>
              </a:rPr>
              <a:t>h.P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 :010-9897-2375</a:t>
            </a:r>
            <a:endParaRPr kumimoji="0" lang="ko-KR" altLang="en-US" sz="7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29" name="TextBox 216"/>
          <p:cNvSpPr txBox="1">
            <a:spLocks noChangeArrowheads="1"/>
          </p:cNvSpPr>
          <p:nvPr/>
        </p:nvSpPr>
        <p:spPr bwMode="auto">
          <a:xfrm>
            <a:off x="5556250" y="4749800"/>
            <a:ext cx="8064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이민우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*2352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010-3166-1028 </a:t>
            </a:r>
          </a:p>
        </p:txBody>
      </p:sp>
      <p:sp>
        <p:nvSpPr>
          <p:cNvPr id="4230" name="TextBox 217"/>
          <p:cNvSpPr txBox="1">
            <a:spLocks noChangeArrowheads="1"/>
          </p:cNvSpPr>
          <p:nvPr/>
        </p:nvSpPr>
        <p:spPr bwMode="auto">
          <a:xfrm>
            <a:off x="6508750" y="4740275"/>
            <a:ext cx="8064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유진아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*2353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010-5307-8207</a:t>
            </a:r>
          </a:p>
        </p:txBody>
      </p:sp>
      <p:sp>
        <p:nvSpPr>
          <p:cNvPr id="201" name="직사각형 200"/>
          <p:cNvSpPr/>
          <p:nvPr/>
        </p:nvSpPr>
        <p:spPr>
          <a:xfrm>
            <a:off x="5427663" y="2389188"/>
            <a:ext cx="1016000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26" name="직사각형 225"/>
          <p:cNvSpPr/>
          <p:nvPr/>
        </p:nvSpPr>
        <p:spPr>
          <a:xfrm>
            <a:off x="5430838" y="1374775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cxnSp>
        <p:nvCxnSpPr>
          <p:cNvPr id="227" name="직선 연결선 226"/>
          <p:cNvCxnSpPr/>
          <p:nvPr/>
        </p:nvCxnSpPr>
        <p:spPr>
          <a:xfrm rot="10800000">
            <a:off x="5318125" y="1601788"/>
            <a:ext cx="92075" cy="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직사각형 192"/>
          <p:cNvSpPr/>
          <p:nvPr/>
        </p:nvSpPr>
        <p:spPr>
          <a:xfrm>
            <a:off x="4237038" y="2382838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95" name="직사각형 194"/>
          <p:cNvSpPr/>
          <p:nvPr/>
        </p:nvSpPr>
        <p:spPr>
          <a:xfrm>
            <a:off x="4232275" y="2892425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245" name="TextBox 260"/>
          <p:cNvSpPr txBox="1">
            <a:spLocks noChangeArrowheads="1"/>
          </p:cNvSpPr>
          <p:nvPr/>
        </p:nvSpPr>
        <p:spPr bwMode="auto">
          <a:xfrm>
            <a:off x="4523105" y="2876550"/>
            <a:ext cx="904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600" dirty="0">
                <a:latin typeface="맑은 고딕" pitchFamily="50" charset="-127"/>
                <a:ea typeface="맑은 고딕" pitchFamily="50" charset="-127"/>
              </a:rPr>
              <a:t>주임연구원 </a:t>
            </a:r>
          </a:p>
          <a:p>
            <a:r>
              <a:rPr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600" dirty="0">
                <a:latin typeface="맑은 고딕" pitchFamily="50" charset="-127"/>
                <a:ea typeface="맑은 고딕" pitchFamily="50" charset="-127"/>
              </a:rPr>
              <a:t>장한종</a:t>
            </a:r>
          </a:p>
          <a:p>
            <a:r>
              <a:rPr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en-US" altLang="ko-KR" sz="600" dirty="0" smtClean="0">
                <a:latin typeface="맑은 고딕" pitchFamily="50" charset="-127"/>
                <a:ea typeface="맑은 고딕" pitchFamily="50" charset="-127"/>
              </a:rPr>
              <a:t>710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</a:t>
            </a:r>
            <a:r>
              <a:rPr lang="en-US" altLang="ko-KR" sz="600" b="1" dirty="0" smtClean="0">
                <a:latin typeface="맑은 고딕" pitchFamily="50" charset="-127"/>
                <a:ea typeface="맑은 고딕" pitchFamily="50" charset="-127"/>
              </a:rPr>
              <a:t>7522</a:t>
            </a:r>
            <a:r>
              <a:rPr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600" dirty="0">
                <a:latin typeface="맑은 고딕" pitchFamily="50" charset="-127"/>
                <a:ea typeface="맑은 고딕" pitchFamily="50" charset="-127"/>
              </a:rPr>
              <a:t>010-8224-0479 </a:t>
            </a:r>
            <a:endParaRPr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7" name="직사각형 196"/>
          <p:cNvSpPr/>
          <p:nvPr/>
        </p:nvSpPr>
        <p:spPr>
          <a:xfrm>
            <a:off x="6647979" y="1368425"/>
            <a:ext cx="1141412" cy="428625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99" name="직사각형 198"/>
          <p:cNvSpPr/>
          <p:nvPr/>
        </p:nvSpPr>
        <p:spPr>
          <a:xfrm>
            <a:off x="1504950" y="1895475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05" name="직사각형 204"/>
          <p:cNvSpPr/>
          <p:nvPr/>
        </p:nvSpPr>
        <p:spPr>
          <a:xfrm>
            <a:off x="252413" y="1903413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38" name="모서리가 둥근 직사각형 37"/>
          <p:cNvSpPr/>
          <p:nvPr/>
        </p:nvSpPr>
        <p:spPr bwMode="auto">
          <a:xfrm>
            <a:off x="3959095" y="192068"/>
            <a:ext cx="3902383" cy="21237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 w="165100" prst="coolSlant"/>
            <a:bevelB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4260" name="TextBox 180"/>
          <p:cNvSpPr txBox="1">
            <a:spLocks noChangeArrowheads="1"/>
          </p:cNvSpPr>
          <p:nvPr/>
        </p:nvSpPr>
        <p:spPr bwMode="auto">
          <a:xfrm>
            <a:off x="3960813" y="163513"/>
            <a:ext cx="3850164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0" lang="ko-KR" altLang="en-US" sz="900" b="1" dirty="0" smtClean="0">
                <a:latin typeface="맑은 고딕" pitchFamily="50" charset="-127"/>
                <a:ea typeface="맑은 고딕" pitchFamily="50" charset="-127"/>
              </a:rPr>
              <a:t>연구개발지원사업단 </a:t>
            </a:r>
            <a:r>
              <a:rPr kumimoji="0" lang="en-US" altLang="ko-KR" sz="900" b="1" dirty="0">
                <a:latin typeface="맑은 고딕" pitchFamily="50" charset="-127"/>
                <a:ea typeface="맑은 고딕" pitchFamily="50" charset="-127"/>
              </a:rPr>
              <a:t>(fax) 710-7504</a:t>
            </a:r>
            <a:endParaRPr kumimoji="0" lang="ko-KR" altLang="en-US" sz="900" b="1" dirty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39" name="직선 연결선 238"/>
          <p:cNvCxnSpPr/>
          <p:nvPr/>
        </p:nvCxnSpPr>
        <p:spPr>
          <a:xfrm rot="10800000">
            <a:off x="6557491" y="2624138"/>
            <a:ext cx="82550" cy="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직선 연결선 241"/>
          <p:cNvCxnSpPr/>
          <p:nvPr/>
        </p:nvCxnSpPr>
        <p:spPr>
          <a:xfrm rot="10800000">
            <a:off x="6560666" y="2095500"/>
            <a:ext cx="82550" cy="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직선 연결선 245"/>
          <p:cNvCxnSpPr/>
          <p:nvPr/>
        </p:nvCxnSpPr>
        <p:spPr>
          <a:xfrm rot="10800000">
            <a:off x="6554316" y="1577975"/>
            <a:ext cx="82550" cy="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74" name="TextBox 316"/>
          <p:cNvSpPr txBox="1">
            <a:spLocks noChangeArrowheads="1"/>
          </p:cNvSpPr>
          <p:nvPr/>
        </p:nvSpPr>
        <p:spPr bwMode="auto">
          <a:xfrm>
            <a:off x="7017593" y="2395488"/>
            <a:ext cx="8921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이정훈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714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*3399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 010-7337-2799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83" name="직선 연결선 182"/>
          <p:cNvCxnSpPr/>
          <p:nvPr/>
        </p:nvCxnSpPr>
        <p:spPr>
          <a:xfrm rot="10800000">
            <a:off x="4140200" y="3606800"/>
            <a:ext cx="90488" cy="1588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직사각형 191"/>
          <p:cNvSpPr/>
          <p:nvPr/>
        </p:nvSpPr>
        <p:spPr>
          <a:xfrm>
            <a:off x="4235450" y="3397250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277" name="TextBox 323"/>
          <p:cNvSpPr txBox="1">
            <a:spLocks noChangeArrowheads="1"/>
          </p:cNvSpPr>
          <p:nvPr/>
        </p:nvSpPr>
        <p:spPr bwMode="auto">
          <a:xfrm>
            <a:off x="4533900" y="3389313"/>
            <a:ext cx="7858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최원용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710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*7524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010-9207-7340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4235450" y="1373188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pic>
        <p:nvPicPr>
          <p:cNvPr id="4287" name="Picture 180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3878263" y="6195378"/>
            <a:ext cx="39528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89" name="Picture 65" descr="C:\DOCUME~1\user1\LOCALS~1\Temp\UNI00000ddc0245.gif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398463" y="5659438"/>
            <a:ext cx="395287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90" name="TextBox 327"/>
          <p:cNvSpPr txBox="1">
            <a:spLocks noChangeArrowheads="1"/>
          </p:cNvSpPr>
          <p:nvPr/>
        </p:nvSpPr>
        <p:spPr bwMode="auto">
          <a:xfrm>
            <a:off x="720725" y="5646738"/>
            <a:ext cx="1143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부센터장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겸임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윤 권 하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720-3700   </a:t>
            </a:r>
          </a:p>
          <a:p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010-8101-1677 </a:t>
            </a:r>
          </a:p>
        </p:txBody>
      </p:sp>
      <p:sp>
        <p:nvSpPr>
          <p:cNvPr id="4293" name="TextBox 350"/>
          <p:cNvSpPr txBox="1">
            <a:spLocks noChangeArrowheads="1"/>
          </p:cNvSpPr>
          <p:nvPr/>
        </p:nvSpPr>
        <p:spPr bwMode="auto">
          <a:xfrm>
            <a:off x="4198938" y="6187440"/>
            <a:ext cx="785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연구원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김영조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720-3718 </a:t>
            </a:r>
          </a:p>
          <a:p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010-3273-7170</a:t>
            </a:r>
            <a:endParaRPr kumimoji="0" lang="ko-KR" altLang="en-US" sz="60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00" name="직선 연결선 199"/>
          <p:cNvCxnSpPr/>
          <p:nvPr/>
        </p:nvCxnSpPr>
        <p:spPr>
          <a:xfrm rot="10800000">
            <a:off x="5324475" y="2105025"/>
            <a:ext cx="92075" cy="0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직사각형 215"/>
          <p:cNvSpPr/>
          <p:nvPr/>
        </p:nvSpPr>
        <p:spPr>
          <a:xfrm>
            <a:off x="2738259" y="2923669"/>
            <a:ext cx="100012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34" name="TextBox 261"/>
          <p:cNvSpPr txBox="1">
            <a:spLocks noChangeArrowheads="1"/>
          </p:cNvSpPr>
          <p:nvPr/>
        </p:nvSpPr>
        <p:spPr bwMode="auto">
          <a:xfrm>
            <a:off x="554038" y="407988"/>
            <a:ext cx="3024187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실  장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이영춘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700" b="1" dirty="0" smtClean="0">
                <a:latin typeface="맑은 고딕" pitchFamily="50" charset="-127"/>
                <a:ea typeface="맑은 고딕" pitchFamily="50" charset="-127"/>
              </a:rPr>
              <a:t>*2320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en-US" altLang="ko-KR" sz="700" dirty="0" err="1">
                <a:latin typeface="맑은 고딕" pitchFamily="50" charset="-127"/>
                <a:ea typeface="맑은 고딕" pitchFamily="50" charset="-127"/>
              </a:rPr>
              <a:t>h.p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 : 010-6641-9519</a:t>
            </a:r>
            <a:endParaRPr kumimoji="0" lang="ko-KR" altLang="en-US" sz="7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6" name="TextBox 196"/>
          <p:cNvSpPr txBox="1">
            <a:spLocks noChangeArrowheads="1"/>
          </p:cNvSpPr>
          <p:nvPr/>
        </p:nvSpPr>
        <p:spPr bwMode="auto">
          <a:xfrm>
            <a:off x="555625" y="2418730"/>
            <a:ext cx="8286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600" dirty="0"/>
              <a:t>직책 </a:t>
            </a:r>
            <a:r>
              <a:rPr lang="en-US" altLang="ko-KR" sz="600" dirty="0"/>
              <a:t>: </a:t>
            </a:r>
            <a:r>
              <a:rPr lang="ko-KR" altLang="en-US" sz="600" dirty="0"/>
              <a:t>주임연구원 </a:t>
            </a:r>
          </a:p>
          <a:p>
            <a:r>
              <a:rPr lang="ko-KR" altLang="en-US" sz="600" dirty="0"/>
              <a:t>성명 </a:t>
            </a:r>
            <a:r>
              <a:rPr lang="en-US" altLang="ko-KR" sz="600" dirty="0"/>
              <a:t>: </a:t>
            </a:r>
            <a:r>
              <a:rPr lang="ko-KR" altLang="en-US" sz="600" dirty="0"/>
              <a:t>정은영 </a:t>
            </a:r>
          </a:p>
          <a:p>
            <a:r>
              <a:rPr lang="ko-KR" altLang="en-US" sz="600" dirty="0"/>
              <a:t>전화 </a:t>
            </a:r>
            <a:r>
              <a:rPr lang="en-US" altLang="ko-KR" sz="600" dirty="0"/>
              <a:t>: </a:t>
            </a:r>
            <a:r>
              <a:rPr lang="en-US" altLang="ko-KR" sz="600" dirty="0" smtClean="0"/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</a:t>
            </a:r>
            <a:r>
              <a:rPr lang="en-US" altLang="ko-KR" sz="600" b="1" dirty="0" smtClean="0"/>
              <a:t>2152</a:t>
            </a:r>
            <a:r>
              <a:rPr lang="en-US" altLang="ko-KR" sz="600" dirty="0" smtClean="0"/>
              <a:t> </a:t>
            </a:r>
            <a:endParaRPr lang="en-US" altLang="ko-KR" sz="600" dirty="0"/>
          </a:p>
          <a:p>
            <a:r>
              <a:rPr lang="en-US" altLang="ko-KR" sz="600" dirty="0"/>
              <a:t>010-2927-5012 </a:t>
            </a:r>
          </a:p>
        </p:txBody>
      </p:sp>
      <p:sp>
        <p:nvSpPr>
          <p:cNvPr id="137" name="TextBox 198"/>
          <p:cNvSpPr txBox="1">
            <a:spLocks noChangeArrowheads="1"/>
          </p:cNvSpPr>
          <p:nvPr/>
        </p:nvSpPr>
        <p:spPr bwMode="auto">
          <a:xfrm>
            <a:off x="548323" y="1889274"/>
            <a:ext cx="857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600" dirty="0"/>
              <a:t>직책 </a:t>
            </a:r>
            <a:r>
              <a:rPr lang="en-US" altLang="ko-KR" sz="600" dirty="0"/>
              <a:t>: </a:t>
            </a:r>
            <a:r>
              <a:rPr lang="ko-KR" altLang="en-US" sz="600" dirty="0"/>
              <a:t>주임연구원 </a:t>
            </a:r>
          </a:p>
          <a:p>
            <a:r>
              <a:rPr lang="ko-KR" altLang="en-US" sz="600" dirty="0"/>
              <a:t>성명 </a:t>
            </a:r>
            <a:r>
              <a:rPr lang="en-US" altLang="ko-KR" sz="600" dirty="0"/>
              <a:t>: </a:t>
            </a:r>
            <a:r>
              <a:rPr lang="ko-KR" altLang="en-US" sz="600" dirty="0" err="1"/>
              <a:t>김우락</a:t>
            </a:r>
            <a:r>
              <a:rPr lang="ko-KR" altLang="en-US" sz="600" dirty="0"/>
              <a:t> </a:t>
            </a:r>
          </a:p>
          <a:p>
            <a:r>
              <a:rPr lang="ko-KR" altLang="en-US" sz="600" dirty="0"/>
              <a:t>전화 </a:t>
            </a:r>
            <a:r>
              <a:rPr lang="en-US" altLang="ko-KR" sz="600" dirty="0"/>
              <a:t>: </a:t>
            </a:r>
            <a:r>
              <a:rPr lang="en-US" altLang="ko-KR" sz="600" dirty="0" smtClean="0"/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</a:t>
            </a:r>
            <a:r>
              <a:rPr lang="en-US" altLang="ko-KR" sz="600" b="1" dirty="0" smtClean="0"/>
              <a:t>2154</a:t>
            </a:r>
            <a:r>
              <a:rPr lang="en-US" altLang="ko-KR" sz="600" dirty="0" smtClean="0"/>
              <a:t> </a:t>
            </a:r>
            <a:endParaRPr lang="en-US" altLang="ko-KR" sz="600" dirty="0"/>
          </a:p>
          <a:p>
            <a:r>
              <a:rPr lang="en-US" altLang="ko-KR" sz="600" dirty="0"/>
              <a:t>010-8646-5213 </a:t>
            </a:r>
          </a:p>
        </p:txBody>
      </p:sp>
      <p:sp>
        <p:nvSpPr>
          <p:cNvPr id="139" name="TextBox 314"/>
          <p:cNvSpPr txBox="1">
            <a:spLocks noChangeArrowheads="1"/>
          </p:cNvSpPr>
          <p:nvPr/>
        </p:nvSpPr>
        <p:spPr bwMode="auto">
          <a:xfrm>
            <a:off x="558800" y="1359818"/>
            <a:ext cx="8080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팀  장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박정옥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*2151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011-9119-0709 </a:t>
            </a:r>
          </a:p>
        </p:txBody>
      </p:sp>
      <p:sp>
        <p:nvSpPr>
          <p:cNvPr id="141" name="TextBox 331"/>
          <p:cNvSpPr txBox="1">
            <a:spLocks noChangeArrowheads="1"/>
          </p:cNvSpPr>
          <p:nvPr/>
        </p:nvSpPr>
        <p:spPr bwMode="auto">
          <a:xfrm>
            <a:off x="1821731" y="1356008"/>
            <a:ext cx="906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팀  장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박기성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*2330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010-4147-5535 </a:t>
            </a:r>
          </a:p>
        </p:txBody>
      </p:sp>
      <p:sp>
        <p:nvSpPr>
          <p:cNvPr id="145" name="TextBox 156"/>
          <p:cNvSpPr txBox="1">
            <a:spLocks noChangeArrowheads="1"/>
          </p:cNvSpPr>
          <p:nvPr/>
        </p:nvSpPr>
        <p:spPr bwMode="auto">
          <a:xfrm>
            <a:off x="1816646" y="1882924"/>
            <a:ext cx="8556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대  리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유상훈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*2332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010-3169-1008 </a:t>
            </a:r>
          </a:p>
        </p:txBody>
      </p:sp>
      <p:sp>
        <p:nvSpPr>
          <p:cNvPr id="147" name="TextBox 179"/>
          <p:cNvSpPr txBox="1">
            <a:spLocks noChangeArrowheads="1"/>
          </p:cNvSpPr>
          <p:nvPr/>
        </p:nvSpPr>
        <p:spPr bwMode="auto">
          <a:xfrm>
            <a:off x="3055938" y="1359818"/>
            <a:ext cx="785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팀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 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장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김진숙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*2334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010-2630-4671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48" name="Picture 53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2750820" y="1906037"/>
            <a:ext cx="35877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" name="TextBox 177"/>
          <p:cNvSpPr txBox="1">
            <a:spLocks noChangeArrowheads="1"/>
          </p:cNvSpPr>
          <p:nvPr/>
        </p:nvSpPr>
        <p:spPr bwMode="auto">
          <a:xfrm>
            <a:off x="3051175" y="2382788"/>
            <a:ext cx="785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사 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김정희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*2337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010-4654-7336 </a:t>
            </a:r>
          </a:p>
        </p:txBody>
      </p:sp>
      <p:sp>
        <p:nvSpPr>
          <p:cNvPr id="151" name="TextBox 306"/>
          <p:cNvSpPr txBox="1">
            <a:spLocks noChangeArrowheads="1"/>
          </p:cNvSpPr>
          <p:nvPr/>
        </p:nvSpPr>
        <p:spPr bwMode="auto">
          <a:xfrm>
            <a:off x="3049270" y="1877462"/>
            <a:ext cx="839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대  리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err="1">
                <a:latin typeface="맑은 고딕" pitchFamily="50" charset="-127"/>
                <a:ea typeface="맑은 고딕" pitchFamily="50" charset="-127"/>
              </a:rPr>
              <a:t>윤여완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*2336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010-3442-6364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5" name="TextBox 261"/>
          <p:cNvSpPr txBox="1">
            <a:spLocks noChangeArrowheads="1"/>
          </p:cNvSpPr>
          <p:nvPr/>
        </p:nvSpPr>
        <p:spPr bwMode="auto">
          <a:xfrm>
            <a:off x="4468693" y="404813"/>
            <a:ext cx="1890713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 smtClean="0">
                <a:latin typeface="맑은 고딕" pitchFamily="50" charset="-127"/>
                <a:ea typeface="맑은 고딕" pitchFamily="50" charset="-127"/>
              </a:rPr>
              <a:t>단장 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700" dirty="0" smtClean="0">
                <a:latin typeface="맑은 고딕" pitchFamily="50" charset="-127"/>
                <a:ea typeface="맑은 고딕" pitchFamily="50" charset="-127"/>
              </a:rPr>
              <a:t>겸직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 smtClean="0">
                <a:latin typeface="맑은 고딕" pitchFamily="50" charset="-127"/>
                <a:ea typeface="맑은 고딕" pitchFamily="50" charset="-127"/>
              </a:rPr>
              <a:t>남기선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710</a:t>
            </a:r>
            <a:r>
              <a:rPr kumimoji="0" lang="en-US" altLang="ko-KR" sz="700" b="1" dirty="0" smtClean="0">
                <a:latin typeface="맑은 고딕" pitchFamily="50" charset="-127"/>
                <a:ea typeface="맑은 고딕" pitchFamily="50" charset="-127"/>
              </a:rPr>
              <a:t>*7500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en-US" altLang="ko-KR" sz="700" dirty="0" err="1">
                <a:latin typeface="맑은 고딕" pitchFamily="50" charset="-127"/>
                <a:ea typeface="맑은 고딕" pitchFamily="50" charset="-127"/>
              </a:rPr>
              <a:t>h.p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010-3659-8396</a:t>
            </a:r>
            <a:endParaRPr kumimoji="0" lang="ko-KR" altLang="en-US" sz="7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8" name="TextBox 228"/>
          <p:cNvSpPr txBox="1">
            <a:spLocks noChangeArrowheads="1"/>
          </p:cNvSpPr>
          <p:nvPr/>
        </p:nvSpPr>
        <p:spPr bwMode="auto">
          <a:xfrm>
            <a:off x="4537075" y="1866583"/>
            <a:ext cx="863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선임연구원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채경석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710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*7501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010-8649-2191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9" name="TextBox 230"/>
          <p:cNvSpPr txBox="1">
            <a:spLocks noChangeArrowheads="1"/>
          </p:cNvSpPr>
          <p:nvPr/>
        </p:nvSpPr>
        <p:spPr bwMode="auto">
          <a:xfrm>
            <a:off x="4525963" y="1364933"/>
            <a:ext cx="857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600" dirty="0">
                <a:latin typeface="맑은 고딕" pitchFamily="50" charset="-127"/>
                <a:ea typeface="맑은 고딕" pitchFamily="50" charset="-127"/>
              </a:rPr>
              <a:t>팀  장 </a:t>
            </a:r>
          </a:p>
          <a:p>
            <a:r>
              <a:rPr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600" dirty="0">
                <a:latin typeface="맑은 고딕" pitchFamily="50" charset="-127"/>
                <a:ea typeface="맑은 고딕" pitchFamily="50" charset="-127"/>
              </a:rPr>
              <a:t>김영권 </a:t>
            </a:r>
          </a:p>
          <a:p>
            <a:r>
              <a:rPr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en-US" altLang="ko-KR" sz="600" dirty="0" smtClean="0">
                <a:latin typeface="맑은 고딕" pitchFamily="50" charset="-127"/>
                <a:ea typeface="맑은 고딕" pitchFamily="50" charset="-127"/>
              </a:rPr>
              <a:t>710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</a:t>
            </a:r>
            <a:r>
              <a:rPr lang="en-US" altLang="ko-KR" sz="600" b="1" dirty="0" smtClean="0">
                <a:latin typeface="맑은 고딕" pitchFamily="50" charset="-127"/>
                <a:ea typeface="맑은 고딕" pitchFamily="50" charset="-127"/>
              </a:rPr>
              <a:t>7505</a:t>
            </a:r>
            <a:r>
              <a:rPr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600" dirty="0">
                <a:latin typeface="맑은 고딕" pitchFamily="50" charset="-127"/>
                <a:ea typeface="맑은 고딕" pitchFamily="50" charset="-127"/>
              </a:rPr>
              <a:t>010-8782-4058 </a:t>
            </a:r>
          </a:p>
        </p:txBody>
      </p:sp>
      <p:sp>
        <p:nvSpPr>
          <p:cNvPr id="161" name="TextBox 323"/>
          <p:cNvSpPr txBox="1">
            <a:spLocks noChangeArrowheads="1"/>
          </p:cNvSpPr>
          <p:nvPr/>
        </p:nvSpPr>
        <p:spPr bwMode="auto">
          <a:xfrm>
            <a:off x="4557395" y="2382520"/>
            <a:ext cx="7858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주임연구원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정주영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710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*7523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010-2063-4567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3" name="TextBox 250"/>
          <p:cNvSpPr txBox="1">
            <a:spLocks noChangeArrowheads="1"/>
          </p:cNvSpPr>
          <p:nvPr/>
        </p:nvSpPr>
        <p:spPr bwMode="auto">
          <a:xfrm>
            <a:off x="5754688" y="1367056"/>
            <a:ext cx="857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팀  장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문향란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260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*9303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010-9437-9710 </a:t>
            </a:r>
          </a:p>
        </p:txBody>
      </p:sp>
      <p:sp>
        <p:nvSpPr>
          <p:cNvPr id="167" name="TextBox 303"/>
          <p:cNvSpPr txBox="1">
            <a:spLocks noChangeArrowheads="1"/>
          </p:cNvSpPr>
          <p:nvPr/>
        </p:nvSpPr>
        <p:spPr bwMode="auto">
          <a:xfrm>
            <a:off x="5750103" y="1874034"/>
            <a:ext cx="793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주임연구원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임대환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260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*9305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010-4654-7803 </a:t>
            </a:r>
          </a:p>
        </p:txBody>
      </p:sp>
      <p:sp>
        <p:nvSpPr>
          <p:cNvPr id="170" name="TextBox 316"/>
          <p:cNvSpPr txBox="1">
            <a:spLocks noChangeArrowheads="1"/>
          </p:cNvSpPr>
          <p:nvPr/>
        </p:nvSpPr>
        <p:spPr bwMode="auto">
          <a:xfrm>
            <a:off x="7034882" y="1886917"/>
            <a:ext cx="892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유효성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714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*3397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 010-3556-2558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71" name="Picture 202" descr="C:\Documents and Settings\Owner\My Documents\네이트온 받은 파일\사본-유효성.jpg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6666582" y="1904380"/>
            <a:ext cx="388268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6" name="TextBox 212"/>
          <p:cNvSpPr txBox="1">
            <a:spLocks noChangeArrowheads="1"/>
          </p:cNvSpPr>
          <p:nvPr/>
        </p:nvSpPr>
        <p:spPr bwMode="auto">
          <a:xfrm>
            <a:off x="4148138" y="4730750"/>
            <a:ext cx="857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팀  장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err="1">
                <a:latin typeface="맑은 고딕" pitchFamily="50" charset="-127"/>
                <a:ea typeface="맑은 고딕" pitchFamily="50" charset="-127"/>
              </a:rPr>
              <a:t>신귀수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*2351</a:t>
            </a:r>
            <a:endParaRPr kumimoji="0" lang="en-US" altLang="ko-KR" sz="600" b="1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010-9534-1174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77" name="Picture 70" descr="C:\DOCUME~1\user1\LOCALS~1\Temp\Hnc\BinData\EMB00000ddc0270.jpg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1624013" y="5659438"/>
            <a:ext cx="407987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" name="TextBox 336"/>
          <p:cNvSpPr txBox="1">
            <a:spLocks noChangeArrowheads="1"/>
          </p:cNvSpPr>
          <p:nvPr/>
        </p:nvSpPr>
        <p:spPr bwMode="auto">
          <a:xfrm>
            <a:off x="1985963" y="5643563"/>
            <a:ext cx="785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팀  장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권영만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720-3711</a:t>
            </a: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010-5192-5737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9" name="TextBox 338"/>
          <p:cNvSpPr txBox="1">
            <a:spLocks noChangeArrowheads="1"/>
          </p:cNvSpPr>
          <p:nvPr/>
        </p:nvSpPr>
        <p:spPr bwMode="auto">
          <a:xfrm>
            <a:off x="3059113" y="5641975"/>
            <a:ext cx="8572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선임연구원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김병욱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720-3713 </a:t>
            </a:r>
          </a:p>
          <a:p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010-4652-3660 </a:t>
            </a:r>
            <a:endParaRPr kumimoji="0" lang="ko-KR" altLang="en-US" sz="6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0" name="TextBox 343"/>
          <p:cNvSpPr txBox="1">
            <a:spLocks noChangeArrowheads="1"/>
          </p:cNvSpPr>
          <p:nvPr/>
        </p:nvSpPr>
        <p:spPr bwMode="auto">
          <a:xfrm>
            <a:off x="1970088" y="6178550"/>
            <a:ext cx="857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주임연구원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손현화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720-3715 </a:t>
            </a:r>
          </a:p>
          <a:p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010-9453-2735 </a:t>
            </a:r>
            <a:endParaRPr kumimoji="0" lang="ko-KR" altLang="en-US" sz="6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4" name="TextBox 347"/>
          <p:cNvSpPr txBox="1">
            <a:spLocks noChangeArrowheads="1"/>
          </p:cNvSpPr>
          <p:nvPr/>
        </p:nvSpPr>
        <p:spPr bwMode="auto">
          <a:xfrm>
            <a:off x="728663" y="6178550"/>
            <a:ext cx="857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선임연구원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유철우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720-3714 </a:t>
            </a:r>
          </a:p>
          <a:p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010-9436-7846 </a:t>
            </a:r>
            <a:endParaRPr kumimoji="0" lang="ko-KR" altLang="en-US" sz="60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09" name="Picture 8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400050" y="6191250"/>
            <a:ext cx="3905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" name="Picture 84" descr="C:\DOCUME~1\user1\LOCALS~1\Temp\Hnc\BinData\EMB00000ddc0292.jpg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2705100" y="6175375"/>
            <a:ext cx="42545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1" name="TextBox 350"/>
          <p:cNvSpPr txBox="1">
            <a:spLocks noChangeArrowheads="1"/>
          </p:cNvSpPr>
          <p:nvPr/>
        </p:nvSpPr>
        <p:spPr bwMode="auto">
          <a:xfrm>
            <a:off x="3065463" y="6164263"/>
            <a:ext cx="9794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주임연구원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최병정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720-3716 </a:t>
            </a:r>
          </a:p>
          <a:p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010-8905-9998 </a:t>
            </a:r>
            <a:endParaRPr kumimoji="0" lang="ko-KR" altLang="en-US" sz="60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17" name="Picture 186" descr="D:\[김해영]\[12. 직원연락망]\[2.방사선영상기술센터]\[4.증명사진]\김영주.jpg"/>
          <p:cNvPicPr>
            <a:picLocks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3863975" y="5670550"/>
            <a:ext cx="407988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8" name="Picture 207" descr="D:\[김해영]\[12. 직원연락망]\[2.방사선영상기술센터]\[4.증명사진]\김병욱.JPG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2714625" y="5653088"/>
            <a:ext cx="3714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9" name="Picture 208" descr="D:\[김해영]\[12. 직원연락망]\[2.방사선영상기술센터]\[4.증명사진]\손샘.jpg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1630363" y="6172200"/>
            <a:ext cx="37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0" name="TextBox 338"/>
          <p:cNvSpPr txBox="1">
            <a:spLocks noChangeArrowheads="1"/>
          </p:cNvSpPr>
          <p:nvPr/>
        </p:nvSpPr>
        <p:spPr bwMode="auto">
          <a:xfrm>
            <a:off x="4203700" y="5653088"/>
            <a:ext cx="8572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선임연구원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김영주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720-3717 </a:t>
            </a:r>
          </a:p>
          <a:p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010-3419-2379</a:t>
            </a:r>
            <a:endParaRPr kumimoji="0" lang="ko-KR" altLang="en-US" sz="6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3" name="TextBox 363"/>
          <p:cNvSpPr txBox="1">
            <a:spLocks noChangeArrowheads="1"/>
          </p:cNvSpPr>
          <p:nvPr/>
        </p:nvSpPr>
        <p:spPr bwMode="auto">
          <a:xfrm>
            <a:off x="3041104" y="2911475"/>
            <a:ext cx="8637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사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원</a:t>
            </a:r>
            <a:r>
              <a:rPr kumimoji="0" lang="en-US" altLang="ko-KR" sz="5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500" dirty="0" smtClean="0">
                <a:latin typeface="맑은 고딕" pitchFamily="50" charset="-127"/>
                <a:ea typeface="맑은 고딕" pitchFamily="50" charset="-127"/>
              </a:rPr>
              <a:t>겸직</a:t>
            </a:r>
            <a:r>
              <a:rPr kumimoji="0" lang="en-US" altLang="ko-KR" sz="500" dirty="0" smtClean="0"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김해영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219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*2335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010-9434-6207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8" name="TextBox 320"/>
          <p:cNvSpPr txBox="1">
            <a:spLocks noChangeArrowheads="1"/>
          </p:cNvSpPr>
          <p:nvPr/>
        </p:nvSpPr>
        <p:spPr bwMode="auto">
          <a:xfrm>
            <a:off x="403225" y="4708525"/>
            <a:ext cx="1730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ko-KR" altLang="en-US" sz="900" b="1" dirty="0">
                <a:latin typeface="맑은 고딕" pitchFamily="50" charset="-127"/>
                <a:ea typeface="맑은 고딕" pitchFamily="50" charset="-127"/>
              </a:rPr>
              <a:t>방사선영상기술센터</a:t>
            </a:r>
            <a:endParaRPr kumimoji="0" lang="en-US" altLang="ko-KR" sz="900" b="1" dirty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kumimoji="0" lang="en-US" altLang="ko-KR" sz="900" b="1" dirty="0">
                <a:latin typeface="맑은 고딕" pitchFamily="50" charset="-127"/>
                <a:ea typeface="맑은 고딕" pitchFamily="50" charset="-127"/>
              </a:rPr>
              <a:t>(Fax) 724-3790~1</a:t>
            </a:r>
            <a:endParaRPr kumimoji="0" lang="ko-KR" altLang="en-US" sz="9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2" name="TextBox 327"/>
          <p:cNvSpPr txBox="1">
            <a:spLocks noChangeArrowheads="1"/>
          </p:cNvSpPr>
          <p:nvPr/>
        </p:nvSpPr>
        <p:spPr bwMode="auto">
          <a:xfrm>
            <a:off x="785813" y="5046663"/>
            <a:ext cx="14462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b="1" dirty="0" err="1">
                <a:latin typeface="맑은 고딕" pitchFamily="50" charset="-127"/>
                <a:ea typeface="맑은 고딕" pitchFamily="50" charset="-127"/>
              </a:rPr>
              <a:t>센터장</a:t>
            </a:r>
            <a:r>
              <a:rPr kumimoji="0" lang="en-US" altLang="ko-KR" sz="700" b="1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700" b="1" dirty="0">
                <a:latin typeface="맑은 고딕" pitchFamily="50" charset="-127"/>
                <a:ea typeface="맑은 고딕" pitchFamily="50" charset="-127"/>
              </a:rPr>
              <a:t>겸직</a:t>
            </a:r>
            <a:r>
              <a:rPr kumimoji="0" lang="en-US" altLang="ko-KR" sz="700" b="1" dirty="0"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 dirty="0" smtClean="0">
                <a:latin typeface="맑은 고딕" pitchFamily="50" charset="-127"/>
                <a:ea typeface="맑은 고딕" pitchFamily="50" charset="-127"/>
              </a:rPr>
              <a:t>이 영 춘 </a:t>
            </a:r>
            <a:endParaRPr kumimoji="0" lang="ko-KR" altLang="en-US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7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720-3700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700" dirty="0">
                <a:latin typeface="맑은 고딕" pitchFamily="50" charset="-127"/>
                <a:ea typeface="맑은 고딕" pitchFamily="50" charset="-127"/>
              </a:rPr>
              <a:t>H.P : </a:t>
            </a:r>
            <a:r>
              <a:rPr kumimoji="0" lang="en-US" altLang="ko-KR" sz="700" dirty="0" smtClean="0">
                <a:latin typeface="맑은 고딕" pitchFamily="50" charset="-127"/>
                <a:ea typeface="맑은 고딕" pitchFamily="50" charset="-127"/>
              </a:rPr>
              <a:t>010-6641-9519 </a:t>
            </a:r>
            <a:endParaRPr kumimoji="0" lang="en-US" altLang="ko-KR" sz="7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2" name="TextBox 293"/>
          <p:cNvSpPr txBox="1">
            <a:spLocks noChangeArrowheads="1"/>
          </p:cNvSpPr>
          <p:nvPr/>
        </p:nvSpPr>
        <p:spPr bwMode="auto">
          <a:xfrm>
            <a:off x="7063457" y="1360488"/>
            <a:ext cx="9128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 err="1" smtClean="0">
                <a:latin typeface="맑은 고딕" pitchFamily="50" charset="-127"/>
                <a:ea typeface="맑은 고딕" pitchFamily="50" charset="-127"/>
              </a:rPr>
              <a:t>센터장</a:t>
            </a:r>
            <a:r>
              <a:rPr kumimoji="0" lang="ko-KR" altLang="en-US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ko-KR" altLang="en-US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이송인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714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*3392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010-3689-7285</a:t>
            </a:r>
          </a:p>
        </p:txBody>
      </p:sp>
      <p:sp>
        <p:nvSpPr>
          <p:cNvPr id="212" name="TextBox 252"/>
          <p:cNvSpPr txBox="1">
            <a:spLocks noChangeArrowheads="1"/>
          </p:cNvSpPr>
          <p:nvPr/>
        </p:nvSpPr>
        <p:spPr bwMode="auto">
          <a:xfrm>
            <a:off x="5767388" y="2378075"/>
            <a:ext cx="785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연구원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박미희 </a:t>
            </a:r>
          </a:p>
          <a:p>
            <a:r>
              <a:rPr kumimoji="0" lang="ko-KR" altLang="en-US" sz="600" dirty="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260</a:t>
            </a:r>
            <a:r>
              <a:rPr kumimoji="0" lang="en-US" altLang="ko-KR" sz="600" b="1" dirty="0" smtClean="0">
                <a:latin typeface="맑은 고딕" pitchFamily="50" charset="-127"/>
                <a:ea typeface="맑은 고딕" pitchFamily="50" charset="-127"/>
              </a:rPr>
              <a:t>*9304</a:t>
            </a:r>
            <a:r>
              <a:rPr kumimoji="0" lang="en-US" altLang="ko-KR" sz="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600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sz="600" dirty="0">
                <a:latin typeface="맑은 고딕" pitchFamily="50" charset="-127"/>
                <a:ea typeface="맑은 고딕" pitchFamily="50" charset="-127"/>
              </a:rPr>
              <a:t>010-9223-9082 </a:t>
            </a:r>
          </a:p>
        </p:txBody>
      </p:sp>
      <p:sp>
        <p:nvSpPr>
          <p:cNvPr id="69" name="직사각형 68"/>
          <p:cNvSpPr/>
          <p:nvPr/>
        </p:nvSpPr>
        <p:spPr>
          <a:xfrm>
            <a:off x="5429250" y="1884363"/>
            <a:ext cx="1014413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pic>
        <p:nvPicPr>
          <p:cNvPr id="207" name="Picture 224"/>
          <p:cNvPicPr>
            <a:picLocks noChangeAspect="1" noChangeArrowheads="1"/>
          </p:cNvPicPr>
          <p:nvPr/>
        </p:nvPicPr>
        <p:blipFill>
          <a:blip r:embed="rId37" cstate="print"/>
          <a:stretch>
            <a:fillRect/>
          </a:stretch>
        </p:blipFill>
        <p:spPr bwMode="auto">
          <a:xfrm>
            <a:off x="3989586" y="404664"/>
            <a:ext cx="438398" cy="435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3" name="TextBox 279"/>
          <p:cNvSpPr txBox="1">
            <a:spLocks noChangeArrowheads="1"/>
          </p:cNvSpPr>
          <p:nvPr/>
        </p:nvSpPr>
        <p:spPr bwMode="auto">
          <a:xfrm>
            <a:off x="5194672" y="955328"/>
            <a:ext cx="11350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ko-KR" altLang="en-US" sz="900" b="1" dirty="0" err="1" smtClean="0">
                <a:latin typeface="맑은 고딕" pitchFamily="50" charset="-127"/>
                <a:ea typeface="맑은 고딕" pitchFamily="50" charset="-127"/>
              </a:rPr>
              <a:t>시험분석팀</a:t>
            </a:r>
            <a:endParaRPr kumimoji="0" lang="en-US" altLang="ko-KR" sz="900" b="1" dirty="0" smtClean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kumimoji="0" lang="en-US" altLang="ko-KR" sz="700" b="1" dirty="0" smtClean="0">
                <a:latin typeface="맑은 고딕" pitchFamily="50" charset="-127"/>
                <a:ea typeface="맑은 고딕" pitchFamily="50" charset="-127"/>
              </a:rPr>
              <a:t>(fax) 260-9300</a:t>
            </a:r>
            <a:endParaRPr kumimoji="0" lang="en-US" altLang="ko-KR" sz="7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4" name="TextBox 279"/>
          <p:cNvSpPr txBox="1">
            <a:spLocks noChangeArrowheads="1"/>
          </p:cNvSpPr>
          <p:nvPr/>
        </p:nvSpPr>
        <p:spPr bwMode="auto">
          <a:xfrm>
            <a:off x="4048894" y="955328"/>
            <a:ext cx="11350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ko-KR" altLang="en-US" sz="900" b="1" dirty="0" err="1" smtClean="0">
                <a:latin typeface="맑은 고딕" pitchFamily="50" charset="-127"/>
                <a:ea typeface="맑은 고딕" pitchFamily="50" charset="-127"/>
              </a:rPr>
              <a:t>산학연지원팀</a:t>
            </a:r>
            <a:endParaRPr kumimoji="0" lang="en-US" altLang="ko-KR" sz="900" b="1" dirty="0" smtClean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kumimoji="0" lang="en-US" altLang="ko-KR" sz="700" b="1" dirty="0" smtClean="0">
                <a:latin typeface="맑은 고딕" pitchFamily="50" charset="-127"/>
                <a:ea typeface="맑은 고딕" pitchFamily="50" charset="-127"/>
              </a:rPr>
              <a:t>(fax) 710-7504</a:t>
            </a:r>
            <a:endParaRPr kumimoji="0" lang="en-US" altLang="ko-KR" sz="700" b="1" dirty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69" name="직선 연결선 168"/>
          <p:cNvCxnSpPr/>
          <p:nvPr/>
        </p:nvCxnSpPr>
        <p:spPr>
          <a:xfrm>
            <a:off x="1403648" y="1247552"/>
            <a:ext cx="0" cy="864096"/>
          </a:xfrm>
          <a:prstGeom prst="line">
            <a:avLst/>
          </a:prstGeom>
          <a:ln w="190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2" name="Picture 90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5061198" y="5642198"/>
            <a:ext cx="428625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" name="TextBox 360"/>
          <p:cNvSpPr txBox="1">
            <a:spLocks noChangeArrowheads="1"/>
          </p:cNvSpPr>
          <p:nvPr/>
        </p:nvSpPr>
        <p:spPr bwMode="auto">
          <a:xfrm>
            <a:off x="5475535" y="5648548"/>
            <a:ext cx="785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팀  장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심성택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720-3701 </a:t>
            </a:r>
          </a:p>
          <a:p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010-7296-4260 </a:t>
            </a:r>
            <a:endParaRPr kumimoji="0" lang="ko-KR" altLang="en-US" sz="6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6" name="TextBox 363"/>
          <p:cNvSpPr txBox="1">
            <a:spLocks noChangeArrowheads="1"/>
          </p:cNvSpPr>
          <p:nvPr/>
        </p:nvSpPr>
        <p:spPr bwMode="auto">
          <a:xfrm>
            <a:off x="5440610" y="6181948"/>
            <a:ext cx="785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연구원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김해영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720-3702 </a:t>
            </a:r>
          </a:p>
          <a:p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010-9434-6207 </a:t>
            </a:r>
            <a:endParaRPr kumimoji="0" lang="ko-KR" altLang="en-US" sz="6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5" name="TextBox 189"/>
          <p:cNvSpPr txBox="1">
            <a:spLocks noChangeArrowheads="1"/>
          </p:cNvSpPr>
          <p:nvPr/>
        </p:nvSpPr>
        <p:spPr bwMode="auto">
          <a:xfrm>
            <a:off x="6597898" y="6175598"/>
            <a:ext cx="785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연구원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이보람 </a:t>
            </a:r>
          </a:p>
          <a:p>
            <a:r>
              <a:rPr kumimoji="0" lang="ko-KR" altLang="en-US" sz="6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: 720-3703</a:t>
            </a:r>
          </a:p>
          <a:p>
            <a:r>
              <a:rPr kumimoji="0" lang="en-US" altLang="ko-KR" sz="600">
                <a:latin typeface="맑은 고딕" pitchFamily="50" charset="-127"/>
                <a:ea typeface="맑은 고딕" pitchFamily="50" charset="-127"/>
              </a:rPr>
              <a:t>010-6328-4582</a:t>
            </a:r>
            <a:endParaRPr kumimoji="0" lang="ko-KR" altLang="en-US" sz="60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28" name="Picture 200" descr="C:\DOCUME~1\Owner\LOCALS~1\Temp\UNI00000cb82b2e.gif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6269285" y="6134323"/>
            <a:ext cx="38893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9" name="Picture 20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80248" y="6161311"/>
            <a:ext cx="37782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 bwMode="auto">
          <a:xfrm>
            <a:off x="263525" y="2284413"/>
            <a:ext cx="4429125" cy="223043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264316" y="1999010"/>
            <a:ext cx="4413914" cy="310777"/>
          </a:xfrm>
          <a:prstGeom prst="roundRect">
            <a:avLst/>
          </a:prstGeom>
          <a:gradFill flip="none" rotWithShape="1">
            <a:gsLst>
              <a:gs pos="100000">
                <a:schemeClr val="accent4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 w="165100" prst="coolSlant"/>
            <a:bevelB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sp>
        <p:nvSpPr>
          <p:cNvPr id="7" name="TextBox 315"/>
          <p:cNvSpPr txBox="1">
            <a:spLocks noChangeArrowheads="1"/>
          </p:cNvSpPr>
          <p:nvPr/>
        </p:nvSpPr>
        <p:spPr bwMode="auto">
          <a:xfrm>
            <a:off x="1631950" y="2022475"/>
            <a:ext cx="18288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1000" b="1">
                <a:latin typeface="맑은 고딕" pitchFamily="50" charset="-127"/>
                <a:ea typeface="맑은 고딕" pitchFamily="50" charset="-127"/>
              </a:rPr>
              <a:t>컨 택 센 터   전 문 위 원</a:t>
            </a:r>
          </a:p>
        </p:txBody>
      </p:sp>
      <p:sp>
        <p:nvSpPr>
          <p:cNvPr id="8" name="TextBox 317"/>
          <p:cNvSpPr txBox="1">
            <a:spLocks noChangeArrowheads="1"/>
          </p:cNvSpPr>
          <p:nvPr/>
        </p:nvSpPr>
        <p:spPr bwMode="auto">
          <a:xfrm>
            <a:off x="2354263" y="3141663"/>
            <a:ext cx="1217612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위  원 </a:t>
            </a:r>
          </a:p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김숙중 </a:t>
            </a:r>
          </a:p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219- 2372</a:t>
            </a:r>
          </a:p>
          <a:p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010-9156-2555</a:t>
            </a:r>
            <a:r>
              <a:rPr kumimoji="0" lang="ko-KR" altLang="en-US" sz="80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9" name="TextBox 320"/>
          <p:cNvSpPr txBox="1">
            <a:spLocks noChangeArrowheads="1"/>
          </p:cNvSpPr>
          <p:nvPr/>
        </p:nvSpPr>
        <p:spPr bwMode="auto">
          <a:xfrm>
            <a:off x="2308225" y="2479675"/>
            <a:ext cx="104457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위  원 </a:t>
            </a:r>
          </a:p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김용 </a:t>
            </a:r>
          </a:p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219-2366 </a:t>
            </a:r>
          </a:p>
          <a:p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010-3680-0684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endParaRPr kumimoji="0" lang="ko-KR" altLang="en-US" sz="7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TextBox 324"/>
          <p:cNvSpPr txBox="1">
            <a:spLocks noChangeArrowheads="1"/>
          </p:cNvSpPr>
          <p:nvPr/>
        </p:nvSpPr>
        <p:spPr bwMode="auto">
          <a:xfrm>
            <a:off x="3698875" y="3148013"/>
            <a:ext cx="1131888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위  원 </a:t>
            </a:r>
          </a:p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성창용 </a:t>
            </a:r>
          </a:p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219-2373</a:t>
            </a:r>
          </a:p>
          <a:p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010-6886-1472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11" name="TextBox 326"/>
          <p:cNvSpPr txBox="1">
            <a:spLocks noChangeArrowheads="1"/>
          </p:cNvSpPr>
          <p:nvPr/>
        </p:nvSpPr>
        <p:spPr bwMode="auto">
          <a:xfrm>
            <a:off x="1011238" y="3144838"/>
            <a:ext cx="1184275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위  원 </a:t>
            </a:r>
          </a:p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이기현 </a:t>
            </a:r>
          </a:p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219-2368</a:t>
            </a:r>
          </a:p>
          <a:p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010-5241-9778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12" name="TextBox 327"/>
          <p:cNvSpPr txBox="1">
            <a:spLocks noChangeArrowheads="1"/>
          </p:cNvSpPr>
          <p:nvPr/>
        </p:nvSpPr>
        <p:spPr bwMode="auto">
          <a:xfrm>
            <a:off x="977900" y="2498725"/>
            <a:ext cx="10445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위  원 </a:t>
            </a:r>
          </a:p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김형권 </a:t>
            </a:r>
          </a:p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219-2365 </a:t>
            </a:r>
          </a:p>
          <a:p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010-3683-8344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0725" y="2498725"/>
            <a:ext cx="5032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3725" y="3141663"/>
            <a:ext cx="514350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68488" y="2503488"/>
            <a:ext cx="4667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338" y="2522538"/>
            <a:ext cx="50800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63900" y="3159125"/>
            <a:ext cx="4937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4513" y="3141663"/>
            <a:ext cx="50482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316"/>
          <p:cNvSpPr txBox="1">
            <a:spLocks noChangeArrowheads="1"/>
          </p:cNvSpPr>
          <p:nvPr/>
        </p:nvSpPr>
        <p:spPr bwMode="auto">
          <a:xfrm>
            <a:off x="3684588" y="2503488"/>
            <a:ext cx="1414462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위  원 </a:t>
            </a:r>
          </a:p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강순식 </a:t>
            </a:r>
          </a:p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219-2367 </a:t>
            </a:r>
          </a:p>
          <a:p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010-3815-0223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0" name="모서리가 둥근 직사각형 19"/>
          <p:cNvSpPr/>
          <p:nvPr/>
        </p:nvSpPr>
        <p:spPr bwMode="auto">
          <a:xfrm>
            <a:off x="5076056" y="2262188"/>
            <a:ext cx="3600400" cy="27382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sp>
        <p:nvSpPr>
          <p:cNvPr id="21" name="모서리가 둥근 직사각형 20"/>
          <p:cNvSpPr/>
          <p:nvPr/>
        </p:nvSpPr>
        <p:spPr bwMode="auto">
          <a:xfrm>
            <a:off x="5431904" y="1985102"/>
            <a:ext cx="2907062" cy="287786"/>
          </a:xfrm>
          <a:prstGeom prst="roundRect">
            <a:avLst/>
          </a:prstGeom>
          <a:gradFill flip="none" rotWithShape="1">
            <a:gsLst>
              <a:gs pos="100000">
                <a:schemeClr val="accent4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 w="165100" prst="coolSlant"/>
            <a:bevelB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/>
          </a:p>
        </p:txBody>
      </p:sp>
      <p:sp>
        <p:nvSpPr>
          <p:cNvPr id="22" name="TextBox 315"/>
          <p:cNvSpPr txBox="1">
            <a:spLocks noChangeArrowheads="1"/>
          </p:cNvSpPr>
          <p:nvPr/>
        </p:nvSpPr>
        <p:spPr bwMode="auto">
          <a:xfrm>
            <a:off x="5705475" y="2005013"/>
            <a:ext cx="230505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ko-KR" altLang="en-US" sz="900" b="1">
                <a:latin typeface="맑은 고딕" pitchFamily="50" charset="-127"/>
                <a:ea typeface="맑은 고딕" pitchFamily="50" charset="-127"/>
              </a:rPr>
              <a:t>㈜ </a:t>
            </a:r>
            <a:r>
              <a:rPr kumimoji="0" lang="ko-KR" altLang="en-US" sz="1000" b="1">
                <a:latin typeface="맑은 고딕" pitchFamily="50" charset="-127"/>
                <a:ea typeface="맑은 고딕" pitchFamily="50" charset="-127"/>
              </a:rPr>
              <a:t>전북지역대학연합기술지주회사</a:t>
            </a:r>
            <a:endParaRPr kumimoji="0" lang="ko-KR" altLang="en-US" sz="900" b="1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3" name="그림 85" descr="yhkim - 복사본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96198" y="2467496"/>
            <a:ext cx="481013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8" descr="C:\DOCUME~1\user1\LOCALS~1\Temp\Hnc\BinData\EMB00000ddc00b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74098" y="2470671"/>
            <a:ext cx="523875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그림 87" descr="Junho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15496" y="3753346"/>
            <a:ext cx="487363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5513636" y="3115568"/>
            <a:ext cx="9064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700" dirty="0">
                <a:latin typeface="+mn-ea"/>
                <a:ea typeface="+mn-ea"/>
              </a:rPr>
              <a:t>직책 </a:t>
            </a:r>
            <a:r>
              <a:rPr lang="en-US" altLang="ko-KR" sz="700" dirty="0">
                <a:latin typeface="+mn-ea"/>
                <a:ea typeface="+mn-ea"/>
              </a:rPr>
              <a:t>: </a:t>
            </a:r>
            <a:r>
              <a:rPr lang="ko-KR" altLang="en-US" sz="700" dirty="0">
                <a:latin typeface="+mn-ea"/>
                <a:ea typeface="+mn-ea"/>
              </a:rPr>
              <a:t>대표이사</a:t>
            </a:r>
            <a:endParaRPr lang="en-US" altLang="ko-KR" sz="700" dirty="0">
              <a:latin typeface="+mn-ea"/>
              <a:ea typeface="+mn-ea"/>
            </a:endParaRPr>
          </a:p>
          <a:p>
            <a:pPr>
              <a:defRPr/>
            </a:pPr>
            <a:r>
              <a:rPr lang="ko-KR" altLang="en-US" sz="700" dirty="0">
                <a:latin typeface="+mn-ea"/>
                <a:ea typeface="+mn-ea"/>
              </a:rPr>
              <a:t>성명 </a:t>
            </a:r>
            <a:r>
              <a:rPr lang="en-US" altLang="ko-KR" sz="700" dirty="0">
                <a:latin typeface="+mn-ea"/>
                <a:ea typeface="+mn-ea"/>
              </a:rPr>
              <a:t>: </a:t>
            </a:r>
            <a:r>
              <a:rPr lang="ko-KR" altLang="en-US" sz="700" dirty="0">
                <a:latin typeface="+mn-ea"/>
                <a:ea typeface="+mn-ea"/>
              </a:rPr>
              <a:t>김영호</a:t>
            </a:r>
            <a:endParaRPr lang="en-US" altLang="ko-KR" sz="700" dirty="0">
              <a:latin typeface="+mn-ea"/>
              <a:ea typeface="+mn-ea"/>
            </a:endParaRPr>
          </a:p>
          <a:p>
            <a:pPr>
              <a:defRPr/>
            </a:pPr>
            <a:r>
              <a:rPr lang="ko-KR" altLang="en-US" sz="700" dirty="0">
                <a:latin typeface="+mn-ea"/>
                <a:ea typeface="+mn-ea"/>
              </a:rPr>
              <a:t>전화 </a:t>
            </a:r>
            <a:r>
              <a:rPr lang="en-US" altLang="ko-KR" sz="700" dirty="0">
                <a:latin typeface="+mn-ea"/>
                <a:ea typeface="+mn-ea"/>
              </a:rPr>
              <a:t>:</a:t>
            </a:r>
            <a:r>
              <a:rPr lang="en-US" sz="700" dirty="0">
                <a:latin typeface="+mj-lt"/>
                <a:ea typeface="굴림" charset="-127"/>
              </a:rPr>
              <a:t> 214-0016 </a:t>
            </a:r>
          </a:p>
          <a:p>
            <a:pPr>
              <a:defRPr/>
            </a:pPr>
            <a:r>
              <a:rPr lang="en-US" sz="700" dirty="0">
                <a:latin typeface="+mj-lt"/>
                <a:ea typeface="굴림" charset="-127"/>
              </a:rPr>
              <a:t> 010-4914-3801</a:t>
            </a:r>
            <a:endParaRPr lang="en-US" altLang="ko-KR" sz="700" dirty="0">
              <a:latin typeface="+mj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62961" y="3115568"/>
            <a:ext cx="10033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700" dirty="0">
                <a:latin typeface="+mn-ea"/>
                <a:ea typeface="+mn-ea"/>
              </a:rPr>
              <a:t>직책 </a:t>
            </a:r>
            <a:r>
              <a:rPr lang="en-US" altLang="ko-KR" sz="700" dirty="0">
                <a:latin typeface="+mn-ea"/>
                <a:ea typeface="+mn-ea"/>
              </a:rPr>
              <a:t>: </a:t>
            </a:r>
            <a:r>
              <a:rPr lang="ko-KR" altLang="en-US" sz="700" dirty="0">
                <a:latin typeface="+mn-ea"/>
                <a:ea typeface="+mn-ea"/>
              </a:rPr>
              <a:t>전략기획실장</a:t>
            </a:r>
            <a:endParaRPr lang="en-US" altLang="ko-KR" sz="700" dirty="0">
              <a:latin typeface="+mn-ea"/>
              <a:ea typeface="+mn-ea"/>
            </a:endParaRPr>
          </a:p>
          <a:p>
            <a:pPr>
              <a:defRPr/>
            </a:pPr>
            <a:r>
              <a:rPr lang="ko-KR" altLang="en-US" sz="700" dirty="0">
                <a:latin typeface="+mn-ea"/>
                <a:ea typeface="+mn-ea"/>
              </a:rPr>
              <a:t>성명 </a:t>
            </a:r>
            <a:r>
              <a:rPr lang="en-US" altLang="ko-KR" sz="700" dirty="0">
                <a:latin typeface="+mn-ea"/>
                <a:ea typeface="+mn-ea"/>
              </a:rPr>
              <a:t>: </a:t>
            </a:r>
            <a:r>
              <a:rPr lang="ko-KR" altLang="en-US" sz="700" dirty="0">
                <a:latin typeface="+mn-ea"/>
                <a:ea typeface="+mn-ea"/>
              </a:rPr>
              <a:t>정영균</a:t>
            </a:r>
            <a:endParaRPr lang="en-US" altLang="ko-KR" sz="700" dirty="0">
              <a:latin typeface="+mn-ea"/>
              <a:ea typeface="+mn-ea"/>
            </a:endParaRPr>
          </a:p>
          <a:p>
            <a:pPr>
              <a:defRPr/>
            </a:pPr>
            <a:r>
              <a:rPr lang="ko-KR" altLang="en-US" sz="700" dirty="0">
                <a:latin typeface="+mn-ea"/>
                <a:ea typeface="+mn-ea"/>
              </a:rPr>
              <a:t>전화 </a:t>
            </a:r>
            <a:r>
              <a:rPr lang="en-US" altLang="ko-KR" sz="700" dirty="0">
                <a:latin typeface="+mn-ea"/>
                <a:ea typeface="+mn-ea"/>
              </a:rPr>
              <a:t>: 214-0016</a:t>
            </a:r>
          </a:p>
          <a:p>
            <a:pPr>
              <a:defRPr/>
            </a:pPr>
            <a:r>
              <a:rPr lang="en-US" sz="700" dirty="0">
                <a:latin typeface="+mj-lt"/>
                <a:ea typeface="굴림" charset="-127"/>
              </a:rPr>
              <a:t>  010-2738-2289</a:t>
            </a:r>
            <a:endParaRPr lang="en-US" altLang="ko-KR" sz="700" dirty="0">
              <a:latin typeface="+mj-lt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12296" y="4391893"/>
            <a:ext cx="10017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700" dirty="0">
                <a:latin typeface="+mn-ea"/>
                <a:ea typeface="+mn-ea"/>
              </a:rPr>
              <a:t>직책 </a:t>
            </a:r>
            <a:r>
              <a:rPr lang="en-US" altLang="ko-KR" sz="700" dirty="0">
                <a:latin typeface="+mn-ea"/>
                <a:ea typeface="+mn-ea"/>
              </a:rPr>
              <a:t>: </a:t>
            </a:r>
            <a:r>
              <a:rPr lang="ko-KR" altLang="en-US" sz="700" dirty="0">
                <a:latin typeface="+mn-ea"/>
                <a:ea typeface="+mn-ea"/>
              </a:rPr>
              <a:t>경영지원팀장</a:t>
            </a:r>
            <a:endParaRPr lang="en-US" altLang="ko-KR" sz="700" dirty="0">
              <a:latin typeface="+mn-ea"/>
              <a:ea typeface="+mn-ea"/>
            </a:endParaRPr>
          </a:p>
          <a:p>
            <a:pPr>
              <a:defRPr/>
            </a:pPr>
            <a:r>
              <a:rPr lang="ko-KR" altLang="en-US" sz="700" dirty="0">
                <a:latin typeface="+mn-ea"/>
                <a:ea typeface="+mn-ea"/>
              </a:rPr>
              <a:t>성명 </a:t>
            </a:r>
            <a:r>
              <a:rPr lang="en-US" altLang="ko-KR" sz="700" dirty="0">
                <a:latin typeface="+mn-ea"/>
                <a:ea typeface="+mn-ea"/>
              </a:rPr>
              <a:t>: </a:t>
            </a:r>
            <a:r>
              <a:rPr lang="ko-KR" altLang="en-US" sz="700" dirty="0">
                <a:latin typeface="+mn-ea"/>
                <a:ea typeface="+mn-ea"/>
              </a:rPr>
              <a:t>정준호</a:t>
            </a:r>
            <a:endParaRPr lang="en-US" altLang="ko-KR" sz="700" dirty="0">
              <a:latin typeface="+mn-ea"/>
              <a:ea typeface="+mn-ea"/>
            </a:endParaRPr>
          </a:p>
          <a:p>
            <a:pPr>
              <a:defRPr/>
            </a:pPr>
            <a:r>
              <a:rPr lang="ko-KR" altLang="en-US" sz="700" dirty="0">
                <a:latin typeface="+mn-ea"/>
                <a:ea typeface="+mn-ea"/>
              </a:rPr>
              <a:t>전화 </a:t>
            </a:r>
            <a:r>
              <a:rPr lang="en-US" altLang="ko-KR" sz="700" dirty="0">
                <a:latin typeface="+mn-ea"/>
                <a:ea typeface="+mn-ea"/>
              </a:rPr>
              <a:t>: 214-0016</a:t>
            </a:r>
          </a:p>
          <a:p>
            <a:pPr>
              <a:defRPr/>
            </a:pPr>
            <a:r>
              <a:rPr lang="en-US" sz="700" dirty="0">
                <a:latin typeface="+mj-lt"/>
                <a:ea typeface="굴림" charset="-127"/>
              </a:rPr>
              <a:t>  010-6632-6502</a:t>
            </a:r>
            <a:endParaRPr lang="en-US" altLang="ko-KR" sz="700" dirty="0">
              <a:latin typeface="+mj-lt"/>
              <a:ea typeface="+mn-ea"/>
            </a:endParaRPr>
          </a:p>
        </p:txBody>
      </p:sp>
      <p:pic>
        <p:nvPicPr>
          <p:cNvPr id="29" name="Picture 36" descr="D:\김여정\조직도\김종혁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8325" y="3686175"/>
            <a:ext cx="4810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318"/>
          <p:cNvSpPr txBox="1">
            <a:spLocks noChangeArrowheads="1"/>
          </p:cNvSpPr>
          <p:nvPr/>
        </p:nvSpPr>
        <p:spPr bwMode="auto">
          <a:xfrm>
            <a:off x="1030288" y="3756025"/>
            <a:ext cx="969962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직책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위  원 </a:t>
            </a:r>
          </a:p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성명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김종혁 </a:t>
            </a:r>
          </a:p>
          <a:p>
            <a:r>
              <a:rPr kumimoji="0" lang="ko-KR" altLang="en-US" sz="700">
                <a:latin typeface="맑은 고딕" pitchFamily="50" charset="-127"/>
                <a:ea typeface="맑은 고딕" pitchFamily="50" charset="-127"/>
              </a:rPr>
              <a:t>전화 </a:t>
            </a:r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: 219-2374</a:t>
            </a:r>
          </a:p>
          <a:p>
            <a:r>
              <a:rPr kumimoji="0" lang="en-US" altLang="ko-KR" sz="700">
                <a:latin typeface="맑은 고딕" pitchFamily="50" charset="-127"/>
                <a:ea typeface="맑은 고딕" pitchFamily="50" charset="-127"/>
              </a:rPr>
              <a:t>010-9033-2472</a:t>
            </a:r>
            <a:r>
              <a:rPr lang="en-US" altLang="ko-KR" sz="800"/>
              <a:t> </a:t>
            </a:r>
          </a:p>
        </p:txBody>
      </p:sp>
      <p:pic>
        <p:nvPicPr>
          <p:cNvPr id="31" name="그림 87" descr="Junho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59712" y="2480196"/>
            <a:ext cx="48736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>
            <a:off x="7449765" y="3094931"/>
            <a:ext cx="1082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700" dirty="0">
                <a:latin typeface="+mn-ea"/>
                <a:ea typeface="+mn-ea"/>
              </a:rPr>
              <a:t>직책 </a:t>
            </a:r>
            <a:r>
              <a:rPr lang="en-US" altLang="ko-KR" sz="700" dirty="0">
                <a:latin typeface="+mn-ea"/>
                <a:ea typeface="+mn-ea"/>
              </a:rPr>
              <a:t>: </a:t>
            </a:r>
            <a:r>
              <a:rPr lang="ko-KR" altLang="en-US" sz="700" dirty="0" err="1">
                <a:latin typeface="+mn-ea"/>
                <a:ea typeface="+mn-ea"/>
              </a:rPr>
              <a:t>기술사업화팀장</a:t>
            </a:r>
            <a:endParaRPr lang="en-US" altLang="ko-KR" sz="700" dirty="0">
              <a:latin typeface="+mn-ea"/>
              <a:ea typeface="+mn-ea"/>
            </a:endParaRPr>
          </a:p>
          <a:p>
            <a:pPr>
              <a:defRPr/>
            </a:pPr>
            <a:r>
              <a:rPr lang="ko-KR" altLang="en-US" sz="700" dirty="0">
                <a:latin typeface="+mn-ea"/>
                <a:ea typeface="+mn-ea"/>
              </a:rPr>
              <a:t>성명 </a:t>
            </a:r>
            <a:r>
              <a:rPr lang="en-US" altLang="ko-KR" sz="700" dirty="0">
                <a:latin typeface="+mn-ea"/>
                <a:ea typeface="+mn-ea"/>
              </a:rPr>
              <a:t>: </a:t>
            </a:r>
            <a:r>
              <a:rPr lang="ko-KR" altLang="en-US" sz="700" dirty="0">
                <a:latin typeface="+mn-ea"/>
                <a:ea typeface="+mn-ea"/>
              </a:rPr>
              <a:t>최근영</a:t>
            </a:r>
            <a:endParaRPr lang="en-US" altLang="ko-KR" sz="700" dirty="0">
              <a:latin typeface="+mn-ea"/>
              <a:ea typeface="+mn-ea"/>
            </a:endParaRPr>
          </a:p>
          <a:p>
            <a:pPr>
              <a:defRPr/>
            </a:pPr>
            <a:r>
              <a:rPr lang="ko-KR" altLang="en-US" sz="700" dirty="0">
                <a:latin typeface="+mn-ea"/>
                <a:ea typeface="+mn-ea"/>
              </a:rPr>
              <a:t>전화 </a:t>
            </a:r>
            <a:r>
              <a:rPr lang="en-US" altLang="ko-KR" sz="700" dirty="0">
                <a:latin typeface="+mn-ea"/>
                <a:ea typeface="+mn-ea"/>
              </a:rPr>
              <a:t>: 214-0016</a:t>
            </a:r>
          </a:p>
          <a:p>
            <a:pPr>
              <a:defRPr/>
            </a:pPr>
            <a:r>
              <a:rPr lang="en-US" sz="700" dirty="0">
                <a:latin typeface="+mj-lt"/>
                <a:ea typeface="굴림" charset="-127"/>
              </a:rPr>
              <a:t>  010-7576-4141</a:t>
            </a:r>
            <a:endParaRPr lang="en-US" altLang="ko-KR" sz="700" dirty="0">
              <a:latin typeface="+mj-lt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01358" y="4378375"/>
            <a:ext cx="1082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700" dirty="0">
                <a:latin typeface="+mn-ea"/>
                <a:ea typeface="+mn-ea"/>
              </a:rPr>
              <a:t>직책 </a:t>
            </a:r>
            <a:r>
              <a:rPr lang="en-US" altLang="ko-KR" sz="700" dirty="0">
                <a:latin typeface="+mn-ea"/>
                <a:ea typeface="+mn-ea"/>
              </a:rPr>
              <a:t>: </a:t>
            </a:r>
            <a:r>
              <a:rPr lang="ko-KR" altLang="en-US" sz="700" dirty="0" smtClean="0">
                <a:latin typeface="+mn-ea"/>
                <a:ea typeface="+mn-ea"/>
              </a:rPr>
              <a:t>사</a:t>
            </a:r>
            <a:r>
              <a:rPr lang="en-US" altLang="ko-KR" sz="700" dirty="0" smtClean="0">
                <a:latin typeface="+mn-ea"/>
                <a:ea typeface="+mn-ea"/>
              </a:rPr>
              <a:t>  </a:t>
            </a:r>
            <a:r>
              <a:rPr lang="ko-KR" altLang="en-US" sz="700" dirty="0" smtClean="0">
                <a:latin typeface="+mn-ea"/>
                <a:ea typeface="+mn-ea"/>
              </a:rPr>
              <a:t>원</a:t>
            </a:r>
            <a:endParaRPr lang="en-US" altLang="ko-KR" sz="700" dirty="0">
              <a:latin typeface="+mn-ea"/>
              <a:ea typeface="+mn-ea"/>
            </a:endParaRPr>
          </a:p>
          <a:p>
            <a:pPr>
              <a:defRPr/>
            </a:pPr>
            <a:r>
              <a:rPr lang="ko-KR" altLang="en-US" sz="700" dirty="0">
                <a:latin typeface="+mn-ea"/>
                <a:ea typeface="+mn-ea"/>
              </a:rPr>
              <a:t>성명 </a:t>
            </a:r>
            <a:r>
              <a:rPr lang="en-US" altLang="ko-KR" sz="700" dirty="0">
                <a:latin typeface="+mn-ea"/>
                <a:ea typeface="+mn-ea"/>
              </a:rPr>
              <a:t>: </a:t>
            </a:r>
            <a:r>
              <a:rPr lang="ko-KR" altLang="en-US" sz="700" dirty="0" smtClean="0">
                <a:latin typeface="+mn-ea"/>
                <a:ea typeface="+mn-ea"/>
              </a:rPr>
              <a:t>나규화</a:t>
            </a:r>
            <a:endParaRPr lang="en-US" altLang="ko-KR" sz="700" dirty="0">
              <a:latin typeface="+mn-ea"/>
              <a:ea typeface="+mn-ea"/>
            </a:endParaRPr>
          </a:p>
          <a:p>
            <a:pPr>
              <a:defRPr/>
            </a:pPr>
            <a:r>
              <a:rPr lang="ko-KR" altLang="en-US" sz="700" dirty="0">
                <a:latin typeface="+mn-ea"/>
                <a:ea typeface="+mn-ea"/>
              </a:rPr>
              <a:t>전화 </a:t>
            </a:r>
            <a:r>
              <a:rPr lang="en-US" altLang="ko-KR" sz="700" dirty="0">
                <a:latin typeface="+mn-ea"/>
                <a:ea typeface="+mn-ea"/>
              </a:rPr>
              <a:t>: 214-0016</a:t>
            </a:r>
          </a:p>
          <a:p>
            <a:pPr>
              <a:defRPr/>
            </a:pPr>
            <a:r>
              <a:rPr lang="en-US" sz="700" dirty="0">
                <a:latin typeface="+mj-lt"/>
                <a:ea typeface="굴림" charset="-127"/>
              </a:rPr>
              <a:t>  </a:t>
            </a:r>
            <a:r>
              <a:rPr lang="en-US" sz="700" dirty="0" smtClean="0">
                <a:latin typeface="+mj-lt"/>
                <a:ea typeface="굴림" charset="-127"/>
              </a:rPr>
              <a:t>011-9640-5605</a:t>
            </a:r>
            <a:endParaRPr lang="en-US" altLang="ko-KR" sz="700" dirty="0">
              <a:latin typeface="+mj-lt"/>
              <a:ea typeface="+mn-ea"/>
            </a:endParaRPr>
          </a:p>
        </p:txBody>
      </p:sp>
      <p:pic>
        <p:nvPicPr>
          <p:cNvPr id="34" name="Picture 24" descr="C:\DOCUME~1\user1\LOCALS~1\Temp\UNI00000ddc00e0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98332" y="3763640"/>
            <a:ext cx="510729" cy="596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FFC000"/>
          </a:solidFill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FF99FF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10079</TotalTime>
  <Words>1059</Words>
  <Application>Microsoft Office PowerPoint</Application>
  <PresentationFormat>화면 슬라이드 쇼(4:3)</PresentationFormat>
  <Paragraphs>406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1_디자인 사용자 지정</vt:lpstr>
      <vt:lpstr>슬라이드 1</vt:lpstr>
      <vt:lpstr>슬라이드 2</vt:lpstr>
      <vt:lpstr>슬라이드 3</vt:lpstr>
    </vt:vector>
  </TitlesOfParts>
  <Company>전북테크노파크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user1</dc:creator>
  <cp:lastModifiedBy>John</cp:lastModifiedBy>
  <cp:revision>890</cp:revision>
  <dcterms:created xsi:type="dcterms:W3CDTF">2010-08-23T01:29:39Z</dcterms:created>
  <dcterms:modified xsi:type="dcterms:W3CDTF">2013-02-04T02:12:27Z</dcterms:modified>
</cp:coreProperties>
</file>